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6" r:id="rId3"/>
    <p:sldId id="257" r:id="rId4"/>
    <p:sldId id="258" r:id="rId5"/>
    <p:sldId id="259" r:id="rId6"/>
    <p:sldId id="260" r:id="rId7"/>
    <p:sldId id="261" r:id="rId8"/>
    <p:sldId id="262" r:id="rId9"/>
    <p:sldId id="273" r:id="rId10"/>
    <p:sldId id="274" r:id="rId11"/>
    <p:sldId id="275" r:id="rId12"/>
    <p:sldId id="276" r:id="rId13"/>
    <p:sldId id="263" r:id="rId14"/>
    <p:sldId id="264" r:id="rId15"/>
    <p:sldId id="265" r:id="rId16"/>
    <p:sldId id="266" r:id="rId17"/>
    <p:sldId id="269" r:id="rId18"/>
    <p:sldId id="267" r:id="rId19"/>
    <p:sldId id="268" r:id="rId20"/>
    <p:sldId id="270" r:id="rId21"/>
    <p:sldId id="271" r:id="rId22"/>
    <p:sldId id="289" r:id="rId23"/>
    <p:sldId id="290" r:id="rId24"/>
    <p:sldId id="291" r:id="rId25"/>
    <p:sldId id="292" r:id="rId26"/>
    <p:sldId id="293" r:id="rId27"/>
    <p:sldId id="272"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94" r:id="rId41"/>
    <p:sldId id="295" r:id="rId4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65" autoAdjust="0"/>
    <p:restoredTop sz="94660"/>
  </p:normalViewPr>
  <p:slideViewPr>
    <p:cSldViewPr snapToGrid="0">
      <p:cViewPr varScale="1">
        <p:scale>
          <a:sx n="63" d="100"/>
          <a:sy n="63" d="100"/>
        </p:scale>
        <p:origin x="72"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presProps" Target="pres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99DEBD-773B-4A07-AD4D-4AF01383DEBE}"/>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2B0113D8-5C99-45A3-876B-A0C44B2D7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53042BBB-20B4-4C1D-BBF7-FF94D1F6D7BE}"/>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5" name="Symbol zastępczy stopki 4">
            <a:extLst>
              <a:ext uri="{FF2B5EF4-FFF2-40B4-BE49-F238E27FC236}">
                <a16:creationId xmlns:a16="http://schemas.microsoft.com/office/drawing/2014/main" id="{06F0DC5A-23FC-4117-91E6-20A4A473C33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3190C3F-615E-4C6A-A91B-DD13D1462D9F}"/>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72631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4C91D3-5EFB-418E-9CCA-578585ABF717}"/>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8727872E-3B6B-489E-B629-4C6EC7FEE70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239B028-28B0-43B7-A227-16F3A6AC8E3E}"/>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5" name="Symbol zastępczy stopki 4">
            <a:extLst>
              <a:ext uri="{FF2B5EF4-FFF2-40B4-BE49-F238E27FC236}">
                <a16:creationId xmlns:a16="http://schemas.microsoft.com/office/drawing/2014/main" id="{A35115ED-8CA6-41A4-91FA-13389B1AF3A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CA5176D-6DBE-4F67-BDB6-2A68A1CCD50C}"/>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217309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CD03CDEE-56B0-4ACD-9D91-9B21E046BD1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881A33DA-E94A-4FCE-BB31-650340F802F4}"/>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60A328E-E1AD-43EB-944B-FFEF279F45E4}"/>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5" name="Symbol zastępczy stopki 4">
            <a:extLst>
              <a:ext uri="{FF2B5EF4-FFF2-40B4-BE49-F238E27FC236}">
                <a16:creationId xmlns:a16="http://schemas.microsoft.com/office/drawing/2014/main" id="{373E6996-1F1B-4173-89EC-7B6A94AD2DB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E288D07-E3AB-4483-AD05-85D092CD2FB4}"/>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378958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9B3FDC-1ABC-491A-AB59-27E99C4DA50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B7A4715-24CD-4CE6-A671-DD9E567AECF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16DB8EB-0B34-433B-B0FD-413EF516F995}"/>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5" name="Symbol zastępczy stopki 4">
            <a:extLst>
              <a:ext uri="{FF2B5EF4-FFF2-40B4-BE49-F238E27FC236}">
                <a16:creationId xmlns:a16="http://schemas.microsoft.com/office/drawing/2014/main" id="{C80352D6-25FB-4A9E-A3C8-5E94FC0D96F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3D6A3FA-5870-4E6C-895B-417BF5B49112}"/>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1108888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8674A3-CB80-4BC2-82E3-05BD9452D46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A642271D-BC29-462C-8E4A-D065A1F527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FA3755E8-53B3-4D16-9CCF-7AE79949865F}"/>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5" name="Symbol zastępczy stopki 4">
            <a:extLst>
              <a:ext uri="{FF2B5EF4-FFF2-40B4-BE49-F238E27FC236}">
                <a16:creationId xmlns:a16="http://schemas.microsoft.com/office/drawing/2014/main" id="{F26624CF-3ABC-4A3C-A000-50AA7B1F861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0B4DED5-3487-4B27-ABC0-CE9FB30DF33E}"/>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317254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B7F213-256C-49BF-BAFE-04B07E15D5B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15CBB0A-ECD9-4FEF-BF3B-E13B0400D042}"/>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E6B4A33E-E892-489D-B027-52C8FD07E984}"/>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F683DD9F-2ABA-4152-A3AD-103D57A08BCF}"/>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6" name="Symbol zastępczy stopki 5">
            <a:extLst>
              <a:ext uri="{FF2B5EF4-FFF2-40B4-BE49-F238E27FC236}">
                <a16:creationId xmlns:a16="http://schemas.microsoft.com/office/drawing/2014/main" id="{8EB83AF4-6AE0-46EC-ABC6-249071DF649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C695F1B-1381-43E1-9693-2DD5DEB5B9F9}"/>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20315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B667E9-FAF2-4058-9F46-B3C02C6B1EED}"/>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0A9D7BF8-186F-409B-812E-487EEDEB5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72052FA2-572B-4871-8876-4E0475063DB6}"/>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C6104EA9-939C-4737-A51D-09AF4304D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73E9088A-A37C-44D9-8981-316C3DD5A7C8}"/>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1968BBB4-E161-4478-9707-BE10DCA4D73E}"/>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8" name="Symbol zastępczy stopki 7">
            <a:extLst>
              <a:ext uri="{FF2B5EF4-FFF2-40B4-BE49-F238E27FC236}">
                <a16:creationId xmlns:a16="http://schemas.microsoft.com/office/drawing/2014/main" id="{494E8076-67A7-4AF3-B572-A2E3C53D76D8}"/>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2C7AD7E1-FAE9-4989-B6A3-9236DF509AD7}"/>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1378015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54F440-6768-45F0-B973-1190993CC59C}"/>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DF21ACF5-CB3D-4F96-A463-96B860725AD9}"/>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4" name="Symbol zastępczy stopki 3">
            <a:extLst>
              <a:ext uri="{FF2B5EF4-FFF2-40B4-BE49-F238E27FC236}">
                <a16:creationId xmlns:a16="http://schemas.microsoft.com/office/drawing/2014/main" id="{FCC27E1D-A3C4-4EE4-8D2B-18AB7CB130D2}"/>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5FEBAD5D-1F79-4A39-80A9-749B09723362}"/>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3560374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E10DBCB2-8265-4C84-AD8B-CABC87BD66DE}"/>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3" name="Symbol zastępczy stopki 2">
            <a:extLst>
              <a:ext uri="{FF2B5EF4-FFF2-40B4-BE49-F238E27FC236}">
                <a16:creationId xmlns:a16="http://schemas.microsoft.com/office/drawing/2014/main" id="{EC2E3CAE-48A0-4EEE-AB37-527F635187B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4B900C4B-E562-43A5-9F57-0C38478AB254}"/>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164513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B93B9A-7D8F-4A54-96E5-ADE9F65064B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4BEBC5C0-55DD-45C3-8A9A-31BC1ADE6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77A66C3A-4E9E-437C-8C2C-BCB00083D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9B35E7A-66BD-4C3C-9ECD-1E630F732D8E}"/>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6" name="Symbol zastępczy stopki 5">
            <a:extLst>
              <a:ext uri="{FF2B5EF4-FFF2-40B4-BE49-F238E27FC236}">
                <a16:creationId xmlns:a16="http://schemas.microsoft.com/office/drawing/2014/main" id="{19EAEC66-9B86-41D8-810E-E4F1338AAD1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1C137F9F-3865-4CCF-A888-BF8556E127F2}"/>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3652006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D9E32B-2735-4845-9151-018A75D4B74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0330A679-2270-4B29-8109-E47BFA3BD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17212A9E-1924-4B2E-82BA-3960BBFB3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ADD217A-C966-4F17-B984-95AE294B3BEF}"/>
              </a:ext>
            </a:extLst>
          </p:cNvPr>
          <p:cNvSpPr>
            <a:spLocks noGrp="1"/>
          </p:cNvSpPr>
          <p:nvPr>
            <p:ph type="dt" sz="half" idx="10"/>
          </p:nvPr>
        </p:nvSpPr>
        <p:spPr/>
        <p:txBody>
          <a:bodyPr/>
          <a:lstStyle/>
          <a:p>
            <a:fld id="{289B49F6-00F9-4AD1-BD2E-1AB2483DEE2D}" type="datetimeFigureOut">
              <a:rPr lang="pl-PL" smtClean="0"/>
              <a:t>19.04.2021</a:t>
            </a:fld>
            <a:endParaRPr lang="pl-PL"/>
          </a:p>
        </p:txBody>
      </p:sp>
      <p:sp>
        <p:nvSpPr>
          <p:cNvPr id="6" name="Symbol zastępczy stopki 5">
            <a:extLst>
              <a:ext uri="{FF2B5EF4-FFF2-40B4-BE49-F238E27FC236}">
                <a16:creationId xmlns:a16="http://schemas.microsoft.com/office/drawing/2014/main" id="{4D601691-C424-4869-A08B-E38A7CACAF2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C1DEF07-85F1-423D-8524-70DF69F9D0AE}"/>
              </a:ext>
            </a:extLst>
          </p:cNvPr>
          <p:cNvSpPr>
            <a:spLocks noGrp="1"/>
          </p:cNvSpPr>
          <p:nvPr>
            <p:ph type="sldNum" sz="quarter" idx="12"/>
          </p:nvPr>
        </p:nvSpPr>
        <p:spPr/>
        <p:txBody>
          <a:bodyPr/>
          <a:lstStyle/>
          <a:p>
            <a:fld id="{65050126-710A-4534-AEEC-9D96F08CA18F}" type="slidenum">
              <a:rPr lang="pl-PL" smtClean="0"/>
              <a:t>‹#›</a:t>
            </a:fld>
            <a:endParaRPr lang="pl-PL"/>
          </a:p>
        </p:txBody>
      </p:sp>
    </p:spTree>
    <p:extLst>
      <p:ext uri="{BB962C8B-B14F-4D97-AF65-F5344CB8AC3E}">
        <p14:creationId xmlns:p14="http://schemas.microsoft.com/office/powerpoint/2010/main" val="4114140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chemeClr val="bg1"/>
            </a:gs>
            <a:gs pos="0">
              <a:schemeClr val="accent1">
                <a:lumMod val="5000"/>
                <a:lumOff val="95000"/>
              </a:schemeClr>
            </a:gs>
            <a:gs pos="69000">
              <a:srgbClr val="FF0000"/>
            </a:gs>
            <a:gs pos="83000">
              <a:srgbClr val="FF0000"/>
            </a:gs>
            <a:gs pos="100000">
              <a:srgbClr val="FF0000"/>
            </a:gs>
          </a:gsLst>
          <a:lin ang="2700000" scaled="1"/>
          <a:tileRect/>
        </a:gra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32D53E50-523A-410C-81D6-4049F4EF24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3F3298E7-E3D0-44C8-B15A-BB5A5945C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2265ADA-45CE-419B-8AB5-B2C41F6CF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B49F6-00F9-4AD1-BD2E-1AB2483DEE2D}" type="datetimeFigureOut">
              <a:rPr lang="pl-PL" smtClean="0"/>
              <a:t>19.04.2021</a:t>
            </a:fld>
            <a:endParaRPr lang="pl-PL"/>
          </a:p>
        </p:txBody>
      </p:sp>
      <p:sp>
        <p:nvSpPr>
          <p:cNvPr id="5" name="Symbol zastępczy stopki 4">
            <a:extLst>
              <a:ext uri="{FF2B5EF4-FFF2-40B4-BE49-F238E27FC236}">
                <a16:creationId xmlns:a16="http://schemas.microsoft.com/office/drawing/2014/main" id="{BEBCADAA-8189-4B8F-929F-894591296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E0B756BA-AC24-455A-A0C8-375E6AB56F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50126-710A-4534-AEEC-9D96F08CA18F}" type="slidenum">
              <a:rPr lang="pl-PL" smtClean="0"/>
              <a:t>‹#›</a:t>
            </a:fld>
            <a:endParaRPr lang="pl-PL"/>
          </a:p>
        </p:txBody>
      </p:sp>
    </p:spTree>
    <p:extLst>
      <p:ext uri="{BB962C8B-B14F-4D97-AF65-F5344CB8AC3E}">
        <p14:creationId xmlns:p14="http://schemas.microsoft.com/office/powerpoint/2010/main" val="2202551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0.jp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1.jp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4.jp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microsoft.com/office/2007/relationships/hdphoto" Target="../media/hdphoto7.wdp" /><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microsoft.com/office/2007/relationships/hdphoto" Target="../media/hdphoto8.wdp" /><Relationship Id="rId2" Type="http://schemas.openxmlformats.org/officeDocument/2006/relationships/image" Target="../media/image18.png" /><Relationship Id="rId1" Type="http://schemas.openxmlformats.org/officeDocument/2006/relationships/slideLayout" Target="../slideLayouts/slideLayout2.xml" /><Relationship Id="rId5" Type="http://schemas.microsoft.com/office/2007/relationships/hdphoto" Target="../media/hdphoto9.wdp" /><Relationship Id="rId4" Type="http://schemas.openxmlformats.org/officeDocument/2006/relationships/image" Target="../media/image19.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microsoft.com/office/2007/relationships/hdphoto" Target="../media/hdphoto10.wdp" /><Relationship Id="rId2" Type="http://schemas.openxmlformats.org/officeDocument/2006/relationships/image" Target="../media/image20.png" /><Relationship Id="rId1" Type="http://schemas.openxmlformats.org/officeDocument/2006/relationships/slideLayout" Target="../slideLayouts/slideLayout2.xml" /><Relationship Id="rId5" Type="http://schemas.microsoft.com/office/2007/relationships/hdphoto" Target="../media/hdphoto11.wdp" /><Relationship Id="rId4" Type="http://schemas.openxmlformats.org/officeDocument/2006/relationships/image" Target="../media/image21.png" /></Relationships>
</file>

<file path=ppt/slides/_rels/slide21.xml.rels><?xml version="1.0" encoding="UTF-8" standalone="yes"?>
<Relationships xmlns="http://schemas.openxmlformats.org/package/2006/relationships"><Relationship Id="rId3" Type="http://schemas.microsoft.com/office/2007/relationships/hdphoto" Target="../media/hdphoto12.wdp" /><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microsoft.com/office/2007/relationships/hdphoto" Target="../media/hdphoto13.wdp" /><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32.jp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33.JP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jpg" /><Relationship Id="rId1" Type="http://schemas.openxmlformats.org/officeDocument/2006/relationships/slideLayout" Target="../slideLayouts/slideLayout2.xml" /><Relationship Id="rId4" Type="http://schemas.microsoft.com/office/2007/relationships/hdphoto" Target="../media/hdphoto14.wdp" /></Relationships>
</file>

<file path=ppt/slides/_rels/slide3.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37.jpg" /><Relationship Id="rId2" Type="http://schemas.openxmlformats.org/officeDocument/2006/relationships/image" Target="../media/image36.jp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39.jpg" /><Relationship Id="rId2" Type="http://schemas.openxmlformats.org/officeDocument/2006/relationships/image" Target="../media/image38.jp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41.jpg" /><Relationship Id="rId2" Type="http://schemas.openxmlformats.org/officeDocument/2006/relationships/image" Target="../media/image40.jp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43.jpg" /><Relationship Id="rId2" Type="http://schemas.openxmlformats.org/officeDocument/2006/relationships/image" Target="../media/image42.jp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45.jpg" /><Relationship Id="rId2" Type="http://schemas.openxmlformats.org/officeDocument/2006/relationships/image" Target="../media/image44.jp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46.jp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47.jp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49.jpg" /><Relationship Id="rId2" Type="http://schemas.openxmlformats.org/officeDocument/2006/relationships/image" Target="../media/image48.jp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50.jp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microsoft.com/office/2007/relationships/hdphoto" Target="../media/hdphoto3.wdp"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6.gif"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microsoft.com/office/2007/relationships/hdphoto" Target="../media/hdphoto3.wdp"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736BEFF-2010-4FCB-BD8A-C035F1C426DD}"/>
              </a:ext>
            </a:extLst>
          </p:cNvPr>
          <p:cNvSpPr txBox="1"/>
          <p:nvPr/>
        </p:nvSpPr>
        <p:spPr>
          <a:xfrm>
            <a:off x="381000" y="4998720"/>
            <a:ext cx="6477000" cy="2308324"/>
          </a:xfrm>
          <a:prstGeom prst="rect">
            <a:avLst/>
          </a:prstGeom>
          <a:noFill/>
        </p:spPr>
        <p:txBody>
          <a:bodyPr wrap="square" rtlCol="0">
            <a:spAutoFit/>
          </a:bodyPr>
          <a:lstStyle/>
          <a:p>
            <a:pPr algn="ctr"/>
            <a:r>
              <a:rPr lang="pl-PL" sz="4800" b="1" dirty="0">
                <a:solidFill>
                  <a:schemeClr val="bg1"/>
                </a:solidFill>
                <a:latin typeface="Monotype Corsiva" panose="03010101010201010101" pitchFamily="66" charset="0"/>
              </a:rPr>
              <a:t>Święto Flagi </a:t>
            </a:r>
          </a:p>
          <a:p>
            <a:pPr algn="ctr"/>
            <a:r>
              <a:rPr lang="pl-PL" sz="4800" b="1" dirty="0">
                <a:solidFill>
                  <a:schemeClr val="bg1"/>
                </a:solidFill>
                <a:latin typeface="Monotype Corsiva" panose="03010101010201010101" pitchFamily="66" charset="0"/>
              </a:rPr>
              <a:t>Święto Konstytucji 3 Maja </a:t>
            </a:r>
          </a:p>
          <a:p>
            <a:pPr algn="ctr"/>
            <a:endParaRPr lang="pl-PL" sz="4800" b="1" dirty="0">
              <a:solidFill>
                <a:schemeClr val="bg1"/>
              </a:solidFill>
              <a:latin typeface="Monotype Corsiva" panose="03010101010201010101" pitchFamily="66" charset="0"/>
            </a:endParaRPr>
          </a:p>
        </p:txBody>
      </p:sp>
    </p:spTree>
    <p:extLst>
      <p:ext uri="{BB962C8B-B14F-4D97-AF65-F5344CB8AC3E}">
        <p14:creationId xmlns:p14="http://schemas.microsoft.com/office/powerpoint/2010/main" val="731550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wój: pionowy 3">
            <a:extLst>
              <a:ext uri="{FF2B5EF4-FFF2-40B4-BE49-F238E27FC236}">
                <a16:creationId xmlns:a16="http://schemas.microsoft.com/office/drawing/2014/main" id="{8BE8D5B8-4B3F-4140-BE82-693E4EC5D6FC}"/>
              </a:ext>
            </a:extLst>
          </p:cNvPr>
          <p:cNvSpPr/>
          <p:nvPr/>
        </p:nvSpPr>
        <p:spPr>
          <a:xfrm>
            <a:off x="6096000" y="693546"/>
            <a:ext cx="5764078" cy="5470903"/>
          </a:xfrm>
          <a:prstGeom prst="verticalScroll">
            <a:avLst/>
          </a:prstGeom>
          <a:solidFill>
            <a:schemeClr val="accent1">
              <a:alpha val="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solidFill>
                  <a:schemeClr val="tx1"/>
                </a:solidFill>
                <a:latin typeface="Times New Roman" panose="02020603050405020304" pitchFamily="18" charset="0"/>
                <a:cs typeface="Times New Roman" panose="02020603050405020304" pitchFamily="18" charset="0"/>
              </a:rPr>
              <a:t>Przez lata Polską władali różni królowie, niekiedy władcy mocno zaniedbywali nasz kraj. Zdarzali się również wybitni królowie, którzy po wcześniejszych gorszych rządach musieli odbudować siłę Polski. Jednym z doskonałych władców naszego kraju był Kazimierz Wielki o którym mówiono: „Zastał Polskę drewnianą, a zostawił murowaną”.</a:t>
            </a:r>
            <a:endParaRPr lang="pl-PL" sz="2400" b="1" dirty="0">
              <a:solidFill>
                <a:schemeClr val="tx1"/>
              </a:solidFill>
              <a:latin typeface="Times New Roman" panose="02020603050405020304" pitchFamily="18" charset="0"/>
              <a:cs typeface="Times New Roman" panose="02020603050405020304" pitchFamily="18" charset="0"/>
            </a:endParaRPr>
          </a:p>
        </p:txBody>
      </p:sp>
      <p:pic>
        <p:nvPicPr>
          <p:cNvPr id="6" name="Obraz 5">
            <a:extLst>
              <a:ext uri="{FF2B5EF4-FFF2-40B4-BE49-F238E27FC236}">
                <a16:creationId xmlns:a16="http://schemas.microsoft.com/office/drawing/2014/main" id="{E3EEC4B0-CE86-4DD6-9119-26D49E258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759" y="871776"/>
            <a:ext cx="5114441" cy="51144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6022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wój: pionowy 3">
            <a:extLst>
              <a:ext uri="{FF2B5EF4-FFF2-40B4-BE49-F238E27FC236}">
                <a16:creationId xmlns:a16="http://schemas.microsoft.com/office/drawing/2014/main" id="{227B9053-FB9F-41CC-ADBD-214DC2FB9774}"/>
              </a:ext>
            </a:extLst>
          </p:cNvPr>
          <p:cNvSpPr/>
          <p:nvPr/>
        </p:nvSpPr>
        <p:spPr>
          <a:xfrm>
            <a:off x="579894" y="1066194"/>
            <a:ext cx="5247469" cy="4725612"/>
          </a:xfrm>
          <a:prstGeom prst="verticalScroll">
            <a:avLst/>
          </a:prstGeom>
          <a:solidFill>
            <a:schemeClr val="accent1">
              <a:alpha val="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700" dirty="0">
                <a:solidFill>
                  <a:schemeClr val="tx1"/>
                </a:solidFill>
                <a:latin typeface="Times New Roman" panose="02020603050405020304" pitchFamily="18" charset="0"/>
                <a:cs typeface="Times New Roman" panose="02020603050405020304" pitchFamily="18" charset="0"/>
              </a:rPr>
              <a:t>Wśród polskich władców była również kobieta- Jadwiga. W czasie, gdy zasiadła na tronie była jeszcze dzieckiem. Pomimo młodego wieku zadziwiała wszystkich swą mądrością i powagą.</a:t>
            </a:r>
            <a:endParaRPr lang="pl-PL" sz="2700" b="1" dirty="0">
              <a:solidFill>
                <a:schemeClr val="tx1"/>
              </a:solidFill>
              <a:latin typeface="Times New Roman" panose="02020603050405020304" pitchFamily="18" charset="0"/>
              <a:cs typeface="Times New Roman" panose="02020603050405020304" pitchFamily="18" charset="0"/>
            </a:endParaRPr>
          </a:p>
        </p:txBody>
      </p:sp>
      <p:pic>
        <p:nvPicPr>
          <p:cNvPr id="6" name="Obraz 5">
            <a:extLst>
              <a:ext uri="{FF2B5EF4-FFF2-40B4-BE49-F238E27FC236}">
                <a16:creationId xmlns:a16="http://schemas.microsoft.com/office/drawing/2014/main" id="{12B12577-5B8F-4A72-A466-9E01C3C17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639" y="426203"/>
            <a:ext cx="4775456" cy="60055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89588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68548E-DF72-4E8C-8D9F-3382E23CFDEB}"/>
              </a:ext>
            </a:extLst>
          </p:cNvPr>
          <p:cNvSpPr>
            <a:spLocks noGrp="1"/>
          </p:cNvSpPr>
          <p:nvPr>
            <p:ph type="title"/>
          </p:nvPr>
        </p:nvSpPr>
        <p:spPr/>
        <p:txBody>
          <a:bodyPr>
            <a:normAutofit/>
          </a:bodyPr>
          <a:lstStyle/>
          <a:p>
            <a:pPr algn="ctr"/>
            <a:r>
              <a:rPr lang="pl-PL" sz="4800" b="1" dirty="0">
                <a:effectLst>
                  <a:outerShdw blurRad="38100" dist="38100" dir="2700000" algn="tl">
                    <a:srgbClr val="000000">
                      <a:alpha val="43137"/>
                    </a:srgbClr>
                  </a:outerShdw>
                </a:effectLst>
                <a:latin typeface="Monotype Corsiva" panose="03010101010201010101" pitchFamily="66" charset="0"/>
              </a:rPr>
              <a:t>Dzisiejsza Polska</a:t>
            </a:r>
          </a:p>
        </p:txBody>
      </p:sp>
      <p:sp>
        <p:nvSpPr>
          <p:cNvPr id="3" name="Symbol zastępczy zawartości 2">
            <a:extLst>
              <a:ext uri="{FF2B5EF4-FFF2-40B4-BE49-F238E27FC236}">
                <a16:creationId xmlns:a16="http://schemas.microsoft.com/office/drawing/2014/main" id="{12C1FD57-EFAD-4078-BEEB-FFFC26D4B023}"/>
              </a:ext>
            </a:extLst>
          </p:cNvPr>
          <p:cNvSpPr>
            <a:spLocks noGrp="1"/>
          </p:cNvSpPr>
          <p:nvPr>
            <p:ph idx="1"/>
          </p:nvPr>
        </p:nvSpPr>
        <p:spPr>
          <a:xfrm>
            <a:off x="6836690" y="1721912"/>
            <a:ext cx="4517110" cy="4682748"/>
          </a:xfrm>
        </p:spPr>
        <p:txBody>
          <a:bodyPr>
            <a:normAutofit lnSpcReduction="10000"/>
          </a:bodyPr>
          <a:lstStyle/>
          <a:p>
            <a:pPr marL="0" indent="0" algn="ctr">
              <a:buNone/>
            </a:pPr>
            <a:r>
              <a:rPr lang="pl-PL" dirty="0">
                <a:latin typeface="Times New Roman" panose="02020603050405020304" pitchFamily="18" charset="0"/>
                <a:cs typeface="Times New Roman" panose="02020603050405020304" pitchFamily="18" charset="0"/>
              </a:rPr>
              <a:t>Dziś żyjemy w wolnym kraju. Nasi przodkowie nie mogli w pełni cieszyć się z wolności, ponieważ w wyniku rozbiorów Polski (podzielenie naszego kraju pomiędzy trzema sąsiadami) oraz wojen utracili ten przywilej. Obecnie należymy do Unii Europejskiej, posiadamy prawo głosu oraz możemy swobodnie podróżować po świecie.</a:t>
            </a:r>
          </a:p>
        </p:txBody>
      </p:sp>
      <p:pic>
        <p:nvPicPr>
          <p:cNvPr id="5" name="Obraz 4">
            <a:extLst>
              <a:ext uri="{FF2B5EF4-FFF2-40B4-BE49-F238E27FC236}">
                <a16:creationId xmlns:a16="http://schemas.microsoft.com/office/drawing/2014/main" id="{79E37136-1FCE-4AFD-9002-CA3706A2E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37" y="2108913"/>
            <a:ext cx="5863122" cy="39087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07304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47B3BAD-C12A-4EFB-8E94-0D6602C08C38}"/>
              </a:ext>
            </a:extLst>
          </p:cNvPr>
          <p:cNvSpPr>
            <a:spLocks noGrp="1"/>
          </p:cNvSpPr>
          <p:nvPr>
            <p:ph type="title"/>
          </p:nvPr>
        </p:nvSpPr>
        <p:spPr/>
        <p:txBody>
          <a:bodyPr>
            <a:normAutofit/>
          </a:bodyPr>
          <a:lstStyle/>
          <a:p>
            <a:r>
              <a:rPr lang="pl-PL" sz="4800" b="1" dirty="0">
                <a:effectLst>
                  <a:outerShdw blurRad="38100" dist="38100" dir="2700000" algn="tl">
                    <a:srgbClr val="000000">
                      <a:alpha val="43137"/>
                    </a:srgbClr>
                  </a:outerShdw>
                </a:effectLst>
                <a:latin typeface="Monotype Corsiva" panose="03010101010201010101" pitchFamily="66" charset="0"/>
              </a:rPr>
              <a:t>  Symbole Narodowe</a:t>
            </a:r>
          </a:p>
        </p:txBody>
      </p:sp>
      <p:sp>
        <p:nvSpPr>
          <p:cNvPr id="4" name="Owal 3">
            <a:extLst>
              <a:ext uri="{FF2B5EF4-FFF2-40B4-BE49-F238E27FC236}">
                <a16:creationId xmlns:a16="http://schemas.microsoft.com/office/drawing/2014/main" id="{77A077CD-455B-414B-9C72-53903E1AB151}"/>
              </a:ext>
            </a:extLst>
          </p:cNvPr>
          <p:cNvSpPr/>
          <p:nvPr/>
        </p:nvSpPr>
        <p:spPr>
          <a:xfrm>
            <a:off x="838200" y="2107770"/>
            <a:ext cx="4602996" cy="3580108"/>
          </a:xfrm>
          <a:prstGeom prst="ellipse">
            <a:avLst/>
          </a:prstGeom>
          <a:solidFill>
            <a:schemeClr val="bg1">
              <a:alpha val="3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chemeClr val="tx1"/>
                </a:solidFill>
                <a:latin typeface="Times New Roman" panose="02020603050405020304" pitchFamily="18" charset="0"/>
                <a:cs typeface="Times New Roman" panose="02020603050405020304" pitchFamily="18" charset="0"/>
              </a:rPr>
              <a:t>Polska Flaga </a:t>
            </a:r>
            <a:r>
              <a:rPr lang="pl-PL" sz="2400" dirty="0">
                <a:solidFill>
                  <a:schemeClr val="tx1"/>
                </a:solidFill>
                <a:latin typeface="Times New Roman" panose="02020603050405020304" pitchFamily="18" charset="0"/>
                <a:cs typeface="Times New Roman" panose="02020603050405020304" pitchFamily="18" charset="0"/>
              </a:rPr>
              <a:t>składa się z dwóch poziomych pasów: u góry białego, u dołu czerwonego. Biel oznacza czystość a czerwień odwagę i waleczność. </a:t>
            </a:r>
            <a:endParaRPr lang="pl-PL" sz="2400" b="1" dirty="0">
              <a:solidFill>
                <a:schemeClr val="tx1"/>
              </a:solidFill>
              <a:latin typeface="Times New Roman" panose="02020603050405020304" pitchFamily="18" charset="0"/>
              <a:cs typeface="Times New Roman" panose="02020603050405020304" pitchFamily="18" charset="0"/>
            </a:endParaRPr>
          </a:p>
        </p:txBody>
      </p:sp>
      <p:pic>
        <p:nvPicPr>
          <p:cNvPr id="6" name="Obraz 5">
            <a:extLst>
              <a:ext uri="{FF2B5EF4-FFF2-40B4-BE49-F238E27FC236}">
                <a16:creationId xmlns:a16="http://schemas.microsoft.com/office/drawing/2014/main" id="{54440436-8225-481C-9BEA-BB2BFBB0230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167" l="10000" r="90000">
                        <a14:foregroundMark x1="18750" y1="20750" x2="26167" y2="52417"/>
                        <a14:foregroundMark x1="16500" y1="90167" x2="16500" y2="89000"/>
                      </a14:backgroundRemoval>
                    </a14:imgEffect>
                  </a14:imgLayer>
                </a14:imgProps>
              </a:ext>
              <a:ext uri="{28A0092B-C50C-407E-A947-70E740481C1C}">
                <a14:useLocalDpi xmlns:a14="http://schemas.microsoft.com/office/drawing/2010/main" val="0"/>
              </a:ext>
            </a:extLst>
          </a:blip>
          <a:srcRect l="7117" t="12646" r="7251" b="5409"/>
          <a:stretch/>
        </p:blipFill>
        <p:spPr>
          <a:xfrm>
            <a:off x="5788559" y="307006"/>
            <a:ext cx="6403441" cy="6127750"/>
          </a:xfrm>
          <a:prstGeom prst="rect">
            <a:avLst/>
          </a:prstGeom>
        </p:spPr>
      </p:pic>
    </p:spTree>
    <p:extLst>
      <p:ext uri="{BB962C8B-B14F-4D97-AF65-F5344CB8AC3E}">
        <p14:creationId xmlns:p14="http://schemas.microsoft.com/office/powerpoint/2010/main" val="2303332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wal 3">
            <a:extLst>
              <a:ext uri="{FF2B5EF4-FFF2-40B4-BE49-F238E27FC236}">
                <a16:creationId xmlns:a16="http://schemas.microsoft.com/office/drawing/2014/main" id="{9B8461B5-A044-4405-8604-339A8BDF23D0}"/>
              </a:ext>
            </a:extLst>
          </p:cNvPr>
          <p:cNvSpPr/>
          <p:nvPr/>
        </p:nvSpPr>
        <p:spPr>
          <a:xfrm>
            <a:off x="7409482" y="805912"/>
            <a:ext cx="4152254" cy="3068664"/>
          </a:xfrm>
          <a:prstGeom prst="ellipse">
            <a:avLst/>
          </a:prstGeom>
          <a:solidFill>
            <a:schemeClr val="bg1">
              <a:alpha val="3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chemeClr val="tx1"/>
                </a:solidFill>
                <a:latin typeface="Times New Roman" panose="02020603050405020304" pitchFamily="18" charset="0"/>
                <a:cs typeface="Times New Roman" panose="02020603050405020304" pitchFamily="18" charset="0"/>
              </a:rPr>
              <a:t>Godło </a:t>
            </a:r>
            <a:r>
              <a:rPr lang="pl-PL" sz="2400" dirty="0">
                <a:solidFill>
                  <a:schemeClr val="tx1"/>
                </a:solidFill>
                <a:latin typeface="Times New Roman" panose="02020603050405020304" pitchFamily="18" charset="0"/>
                <a:cs typeface="Times New Roman" panose="02020603050405020304" pitchFamily="18" charset="0"/>
              </a:rPr>
              <a:t>to znak, który jest symbolem kraju. Polskie godło to biały orzeł w koronie na czerwonym tle.</a:t>
            </a:r>
            <a:endParaRPr lang="pl-PL" sz="2400" b="1" dirty="0">
              <a:solidFill>
                <a:schemeClr val="tx1"/>
              </a:solidFill>
              <a:latin typeface="Times New Roman" panose="02020603050405020304" pitchFamily="18" charset="0"/>
              <a:cs typeface="Times New Roman" panose="02020603050405020304" pitchFamily="18" charset="0"/>
            </a:endParaRPr>
          </a:p>
        </p:txBody>
      </p:sp>
      <p:pic>
        <p:nvPicPr>
          <p:cNvPr id="6" name="Obraz 5">
            <a:extLst>
              <a:ext uri="{FF2B5EF4-FFF2-40B4-BE49-F238E27FC236}">
                <a16:creationId xmlns:a16="http://schemas.microsoft.com/office/drawing/2014/main" id="{7FF67B9B-30DC-470C-9460-18F157C2F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90" y="180612"/>
            <a:ext cx="5501899" cy="6496776"/>
          </a:xfrm>
          <a:prstGeom prst="rect">
            <a:avLst/>
          </a:prstGeom>
        </p:spPr>
      </p:pic>
    </p:spTree>
    <p:extLst>
      <p:ext uri="{BB962C8B-B14F-4D97-AF65-F5344CB8AC3E}">
        <p14:creationId xmlns:p14="http://schemas.microsoft.com/office/powerpoint/2010/main" val="28914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wal 3">
            <a:extLst>
              <a:ext uri="{FF2B5EF4-FFF2-40B4-BE49-F238E27FC236}">
                <a16:creationId xmlns:a16="http://schemas.microsoft.com/office/drawing/2014/main" id="{89EF5F01-15ED-46DC-A3CA-9A9A2BFF4FA4}"/>
              </a:ext>
            </a:extLst>
          </p:cNvPr>
          <p:cNvSpPr/>
          <p:nvPr/>
        </p:nvSpPr>
        <p:spPr>
          <a:xfrm>
            <a:off x="838199" y="1580827"/>
            <a:ext cx="4880675" cy="4107051"/>
          </a:xfrm>
          <a:prstGeom prst="ellipse">
            <a:avLst/>
          </a:prstGeom>
          <a:solidFill>
            <a:schemeClr val="bg1">
              <a:alpha val="3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chemeClr val="tx1"/>
                </a:solidFill>
                <a:latin typeface="Times New Roman" panose="02020603050405020304" pitchFamily="18" charset="0"/>
                <a:cs typeface="Times New Roman" panose="02020603050405020304" pitchFamily="18" charset="0"/>
              </a:rPr>
              <a:t>Hymn </a:t>
            </a:r>
            <a:r>
              <a:rPr lang="pl-PL" sz="2400" dirty="0">
                <a:solidFill>
                  <a:schemeClr val="tx1"/>
                </a:solidFill>
                <a:latin typeface="Times New Roman" panose="02020603050405020304" pitchFamily="18" charset="0"/>
                <a:cs typeface="Times New Roman" panose="02020603050405020304" pitchFamily="18" charset="0"/>
              </a:rPr>
              <a:t>to polska pieśń patriotyczna o podniosłym nastroju pochodząca z 1797 roku. Jej tytuł to „Mazurek Dąbrowskiego”, którego tekst napisał Józef Wybicki, zaś twórca melodii jest nieznany.</a:t>
            </a:r>
            <a:endParaRPr lang="pl-PL" sz="2400" b="1" dirty="0">
              <a:solidFill>
                <a:schemeClr val="tx1"/>
              </a:solidFill>
              <a:latin typeface="Times New Roman" panose="02020603050405020304" pitchFamily="18" charset="0"/>
              <a:cs typeface="Times New Roman" panose="02020603050405020304" pitchFamily="18" charset="0"/>
            </a:endParaRPr>
          </a:p>
        </p:txBody>
      </p:sp>
      <p:pic>
        <p:nvPicPr>
          <p:cNvPr id="6" name="Obraz 5">
            <a:extLst>
              <a:ext uri="{FF2B5EF4-FFF2-40B4-BE49-F238E27FC236}">
                <a16:creationId xmlns:a16="http://schemas.microsoft.com/office/drawing/2014/main" id="{396A0920-0233-4E17-88C6-48C65BC74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615" y="-42235"/>
            <a:ext cx="4577162" cy="6900235"/>
          </a:xfrm>
          <a:prstGeom prst="rect">
            <a:avLst/>
          </a:prstGeom>
          <a:ln>
            <a:noFill/>
          </a:ln>
          <a:effectLst>
            <a:softEdge rad="112500"/>
          </a:effectLst>
        </p:spPr>
      </p:pic>
    </p:spTree>
    <p:extLst>
      <p:ext uri="{BB962C8B-B14F-4D97-AF65-F5344CB8AC3E}">
        <p14:creationId xmlns:p14="http://schemas.microsoft.com/office/powerpoint/2010/main" val="2927651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FAEF8F-3C8B-4462-8E4B-3146E9C94CAA}"/>
              </a:ext>
            </a:extLst>
          </p:cNvPr>
          <p:cNvSpPr>
            <a:spLocks noGrp="1"/>
          </p:cNvSpPr>
          <p:nvPr>
            <p:ph type="title"/>
          </p:nvPr>
        </p:nvSpPr>
        <p:spPr>
          <a:xfrm>
            <a:off x="838200" y="39661"/>
            <a:ext cx="10515600" cy="1325563"/>
          </a:xfrm>
        </p:spPr>
        <p:txBody>
          <a:bodyPr>
            <a:normAutofit/>
          </a:bodyPr>
          <a:lstStyle/>
          <a:p>
            <a:pPr algn="ctr"/>
            <a:r>
              <a:rPr lang="pl-PL" sz="4800" b="1" dirty="0">
                <a:effectLst>
                  <a:outerShdw blurRad="38100" dist="38100" dir="2700000" algn="tl">
                    <a:srgbClr val="000000">
                      <a:alpha val="43137"/>
                    </a:srgbClr>
                  </a:outerShdw>
                </a:effectLst>
                <a:latin typeface="Monotype Corsiva" panose="03010101010201010101" pitchFamily="66" charset="0"/>
              </a:rPr>
              <a:t>Szacunek dla polskich symboli</a:t>
            </a:r>
          </a:p>
        </p:txBody>
      </p:sp>
      <p:sp>
        <p:nvSpPr>
          <p:cNvPr id="3" name="Symbol zastępczy zawartości 2">
            <a:extLst>
              <a:ext uri="{FF2B5EF4-FFF2-40B4-BE49-F238E27FC236}">
                <a16:creationId xmlns:a16="http://schemas.microsoft.com/office/drawing/2014/main" id="{0BE8C900-09D9-4409-8070-55ABE81CFB5F}"/>
              </a:ext>
            </a:extLst>
          </p:cNvPr>
          <p:cNvSpPr>
            <a:spLocks noGrp="1"/>
          </p:cNvSpPr>
          <p:nvPr>
            <p:ph idx="1"/>
          </p:nvPr>
        </p:nvSpPr>
        <p:spPr>
          <a:xfrm>
            <a:off x="249263" y="1779130"/>
            <a:ext cx="6291021" cy="4667250"/>
          </a:xfrm>
        </p:spPr>
        <p:txBody>
          <a:bodyPr>
            <a:normAutofit lnSpcReduction="10000"/>
          </a:bodyPr>
          <a:lstStyle/>
          <a:p>
            <a:pPr marL="514350" indent="-514350" algn="ctr">
              <a:buAutoNum type="arabicPeriod"/>
            </a:pPr>
            <a:r>
              <a:rPr lang="pl-PL" dirty="0">
                <a:latin typeface="Times New Roman" panose="02020603050405020304" pitchFamily="18" charset="0"/>
                <a:cs typeface="Times New Roman" panose="02020603050405020304" pitchFamily="18" charset="0"/>
              </a:rPr>
              <a:t>W czasie śpiewania hymnu pamiętaj, aby zachować powagę i spokój. Panowie powinni zdjąć nakrycie głowy, należy przyjąć postawę stojącą, wyprostowaną z opuszczonymi rękami. </a:t>
            </a:r>
          </a:p>
          <a:p>
            <a:pPr marL="514350" indent="-514350" algn="ctr">
              <a:buAutoNum type="arabicPeriod"/>
            </a:pPr>
            <a:r>
              <a:rPr lang="pl-PL" dirty="0">
                <a:latin typeface="Times New Roman" panose="02020603050405020304" pitchFamily="18" charset="0"/>
                <a:cs typeface="Times New Roman" panose="02020603050405020304" pitchFamily="18" charset="0"/>
              </a:rPr>
              <a:t>Flaga po zawieszeniu nigdy nie powinna dotykać ziemi. Musi być czysta i wyprasowana.</a:t>
            </a:r>
          </a:p>
          <a:p>
            <a:pPr marL="514350" indent="-514350" algn="ctr">
              <a:buAutoNum type="arabicPeriod"/>
            </a:pPr>
            <a:r>
              <a:rPr lang="pl-PL" dirty="0">
                <a:latin typeface="Times New Roman" panose="02020603050405020304" pitchFamily="18" charset="0"/>
                <a:cs typeface="Times New Roman" panose="02020603050405020304" pitchFamily="18" charset="0"/>
              </a:rPr>
              <a:t>Godło powinno znajdować się w centralnym miejscu w danym pomieszczeniu.</a:t>
            </a:r>
          </a:p>
        </p:txBody>
      </p:sp>
      <p:pic>
        <p:nvPicPr>
          <p:cNvPr id="5" name="Obraz 4">
            <a:extLst>
              <a:ext uri="{FF2B5EF4-FFF2-40B4-BE49-F238E27FC236}">
                <a16:creationId xmlns:a16="http://schemas.microsoft.com/office/drawing/2014/main" id="{C3F0F945-AC5A-4A04-B750-37C6E734868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5517" l="10000" r="90000">
                        <a14:foregroundMark x1="67000" y1="57586" x2="67667" y2="71034"/>
                        <a14:foregroundMark x1="65000" y1="65345" x2="65444" y2="75517"/>
                        <a14:foregroundMark x1="66444" y1="87069" x2="66444" y2="95517"/>
                        <a14:foregroundMark x1="55333" y1="50345" x2="57889" y2="75690"/>
                        <a14:foregroundMark x1="57889" y1="75690" x2="56222" y2="82586"/>
                        <a14:foregroundMark x1="56222" y1="82586" x2="55889" y2="90000"/>
                        <a14:foregroundMark x1="55889" y1="90000" x2="56556" y2="92931"/>
                        <a14:foregroundMark x1="58556" y1="61552" x2="59111" y2="73276"/>
                        <a14:foregroundMark x1="55000" y1="66034" x2="55444" y2="78276"/>
                        <a14:foregroundMark x1="77222" y1="50000" x2="80444" y2="70172"/>
                        <a14:foregroundMark x1="80444" y1="70172" x2="80222" y2="77759"/>
                        <a14:foregroundMark x1="80222" y1="77759" x2="76667" y2="84655"/>
                        <a14:foregroundMark x1="76667" y1="84655" x2="76444" y2="91897"/>
                        <a14:backgroundMark x1="31444" y1="16552" x2="39333" y2="27414"/>
                      </a14:backgroundRemoval>
                    </a14:imgEffect>
                  </a14:imgLayer>
                </a14:imgProps>
              </a:ext>
              <a:ext uri="{28A0092B-C50C-407E-A947-70E740481C1C}">
                <a14:useLocalDpi xmlns:a14="http://schemas.microsoft.com/office/drawing/2010/main" val="0"/>
              </a:ext>
            </a:extLst>
          </a:blip>
          <a:srcRect l="47911" t="41356" r="15970"/>
          <a:stretch/>
        </p:blipFill>
        <p:spPr>
          <a:xfrm>
            <a:off x="6788258" y="1503336"/>
            <a:ext cx="4723987" cy="4943044"/>
          </a:xfrm>
          <a:prstGeom prst="rect">
            <a:avLst/>
          </a:prstGeom>
        </p:spPr>
      </p:pic>
    </p:spTree>
    <p:extLst>
      <p:ext uri="{BB962C8B-B14F-4D97-AF65-F5344CB8AC3E}">
        <p14:creationId xmlns:p14="http://schemas.microsoft.com/office/powerpoint/2010/main" val="4002835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6A0400-0267-4157-9FC3-54675442A725}"/>
              </a:ext>
            </a:extLst>
          </p:cNvPr>
          <p:cNvSpPr>
            <a:spLocks noGrp="1"/>
          </p:cNvSpPr>
          <p:nvPr>
            <p:ph type="title"/>
          </p:nvPr>
        </p:nvSpPr>
        <p:spPr/>
        <p:txBody>
          <a:bodyPr>
            <a:normAutofit/>
          </a:bodyPr>
          <a:lstStyle/>
          <a:p>
            <a:pPr algn="r"/>
            <a:r>
              <a:rPr lang="pl-PL" sz="6000" b="1" dirty="0">
                <a:latin typeface="Monotype Corsiva" panose="03010101010201010101" pitchFamily="66" charset="0"/>
              </a:rPr>
              <a:t>Stolica Polski</a:t>
            </a:r>
          </a:p>
        </p:txBody>
      </p:sp>
      <p:sp>
        <p:nvSpPr>
          <p:cNvPr id="3" name="Symbol zastępczy zawartości 2">
            <a:extLst>
              <a:ext uri="{FF2B5EF4-FFF2-40B4-BE49-F238E27FC236}">
                <a16:creationId xmlns:a16="http://schemas.microsoft.com/office/drawing/2014/main" id="{EC3900B2-AD6D-4394-9054-505CEBCF2555}"/>
              </a:ext>
            </a:extLst>
          </p:cNvPr>
          <p:cNvSpPr>
            <a:spLocks noGrp="1"/>
          </p:cNvSpPr>
          <p:nvPr>
            <p:ph idx="1"/>
          </p:nvPr>
        </p:nvSpPr>
        <p:spPr>
          <a:xfrm>
            <a:off x="7177007" y="1856622"/>
            <a:ext cx="4477719" cy="4351338"/>
          </a:xfrm>
        </p:spPr>
        <p:txBody>
          <a:bodyPr>
            <a:normAutofit fontScale="92500" lnSpcReduction="10000"/>
          </a:bodyPr>
          <a:lstStyle/>
          <a:p>
            <a:pPr marL="0" indent="0" algn="ctr">
              <a:buNone/>
            </a:pPr>
            <a:r>
              <a:rPr lang="pl-PL" dirty="0">
                <a:latin typeface="Times New Roman" panose="02020603050405020304" pitchFamily="18" charset="0"/>
                <a:cs typeface="Times New Roman" panose="02020603050405020304" pitchFamily="18" charset="0"/>
              </a:rPr>
              <a:t>Najważniejszym miejscem każdego kraju jest jego stolica. Kiedyś stolicą Polski było Gniezno, później Kraków. Obecnie jest nią Warszawa, czyli największe miasto Polski. W mieście tym można znaleźć dużą ilość muzeów, galerii, zabytków budowlanych, uczelni, teatrów. Ważne jest również położenie Warszawy- znajduje się ona w centrum Polski.</a:t>
            </a:r>
          </a:p>
        </p:txBody>
      </p:sp>
      <p:pic>
        <p:nvPicPr>
          <p:cNvPr id="5" name="Obraz 4">
            <a:extLst>
              <a:ext uri="{FF2B5EF4-FFF2-40B4-BE49-F238E27FC236}">
                <a16:creationId xmlns:a16="http://schemas.microsoft.com/office/drawing/2014/main" id="{AF1212C6-1EE2-4D15-9859-B6D24ED41C5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176" b="99379" l="4102" r="96094">
                        <a14:foregroundMark x1="7813" y1="41822" x2="15234" y2="42236"/>
                        <a14:foregroundMark x1="15820" y1="68737" x2="23633" y2="73706"/>
                        <a14:foregroundMark x1="49414" y1="84058" x2="57617" y2="91097"/>
                        <a14:foregroundMark x1="57617" y1="91097" x2="60156" y2="94617"/>
                        <a14:foregroundMark x1="60156" y1="89648" x2="68750" y2="89855"/>
                        <a14:foregroundMark x1="68750" y1="89855" x2="70117" y2="90476"/>
                        <a14:foregroundMark x1="72070" y1="90476" x2="82813" y2="93168"/>
                        <a14:foregroundMark x1="83984" y1="96894" x2="84766" y2="99379"/>
                        <a14:foregroundMark x1="86719" y1="74327" x2="95898" y2="73913"/>
                        <a14:foregroundMark x1="95898" y1="73913" x2="96484" y2="73913"/>
                        <a14:foregroundMark x1="50781" y1="23395" x2="47070" y2="31470"/>
                        <a14:foregroundMark x1="47070" y1="31470" x2="45703" y2="41822"/>
                        <a14:foregroundMark x1="45703" y1="41822" x2="53906" y2="48240"/>
                        <a14:foregroundMark x1="53906" y1="48240" x2="72070" y2="56108"/>
                        <a14:foregroundMark x1="72070" y1="56108" x2="76758" y2="64596"/>
                        <a14:foregroundMark x1="76758" y1="64596" x2="76953" y2="71014"/>
                        <a14:foregroundMark x1="10156" y1="24638" x2="10742" y2="14286"/>
                        <a14:foregroundMark x1="10742" y1="14286" x2="15625" y2="7039"/>
                        <a14:foregroundMark x1="15625" y1="7039" x2="24414" y2="5383"/>
                        <a14:foregroundMark x1="24414" y1="5383" x2="60938" y2="13251"/>
                        <a14:foregroundMark x1="60938" y1="13251" x2="67969" y2="23395"/>
                        <a14:foregroundMark x1="31836" y1="14493" x2="40039" y2="13872"/>
                        <a14:foregroundMark x1="42578" y1="15321" x2="55078" y2="21118"/>
                        <a14:foregroundMark x1="4102" y1="19669" x2="8789" y2="22774"/>
                      </a14:backgroundRemoval>
                    </a14:imgEffect>
                  </a14:imgLayer>
                </a14:imgProps>
              </a:ext>
              <a:ext uri="{28A0092B-C50C-407E-A947-70E740481C1C}">
                <a14:useLocalDpi xmlns:a14="http://schemas.microsoft.com/office/drawing/2010/main" val="0"/>
              </a:ext>
            </a:extLst>
          </a:blip>
          <a:stretch>
            <a:fillRect/>
          </a:stretch>
        </p:blipFill>
        <p:spPr>
          <a:xfrm>
            <a:off x="515318" y="639813"/>
            <a:ext cx="6204488" cy="5853062"/>
          </a:xfrm>
          <a:prstGeom prst="rect">
            <a:avLst/>
          </a:prstGeom>
        </p:spPr>
      </p:pic>
    </p:spTree>
    <p:extLst>
      <p:ext uri="{BB962C8B-B14F-4D97-AF65-F5344CB8AC3E}">
        <p14:creationId xmlns:p14="http://schemas.microsoft.com/office/powerpoint/2010/main" val="3941114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B0EAFC-2EFF-466D-9DC8-341542696EE0}"/>
              </a:ext>
            </a:extLst>
          </p:cNvPr>
          <p:cNvSpPr>
            <a:spLocks noGrp="1"/>
          </p:cNvSpPr>
          <p:nvPr>
            <p:ph type="title"/>
          </p:nvPr>
        </p:nvSpPr>
        <p:spPr>
          <a:xfrm>
            <a:off x="838199" y="-251745"/>
            <a:ext cx="10515600" cy="1325563"/>
          </a:xfrm>
        </p:spPr>
        <p:txBody>
          <a:bodyPr>
            <a:normAutofit/>
          </a:bodyPr>
          <a:lstStyle/>
          <a:p>
            <a:pPr algn="ctr"/>
            <a:r>
              <a:rPr lang="pl-PL" b="1" dirty="0">
                <a:latin typeface="Monotype Corsiva" panose="03010101010201010101" pitchFamily="66" charset="0"/>
              </a:rPr>
              <a:t>Polska</a:t>
            </a:r>
            <a:r>
              <a:rPr lang="pl-PL" sz="4000" b="1" dirty="0">
                <a:latin typeface="Monotype Corsiva" panose="03010101010201010101" pitchFamily="66" charset="0"/>
              </a:rPr>
              <a:t> i jej sąsiedzi na mapie</a:t>
            </a:r>
          </a:p>
        </p:txBody>
      </p:sp>
      <p:pic>
        <p:nvPicPr>
          <p:cNvPr id="5" name="Obraz 4">
            <a:extLst>
              <a:ext uri="{FF2B5EF4-FFF2-40B4-BE49-F238E27FC236}">
                <a16:creationId xmlns:a16="http://schemas.microsoft.com/office/drawing/2014/main" id="{1146645A-566E-4E3D-9EA0-D8231CE29A2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25" b="94375" l="6051" r="98408">
                        <a14:foregroundMark x1="8280" y1="31250" x2="4140" y2="51875"/>
                        <a14:foregroundMark x1="4140" y1="51875" x2="8280" y2="60000"/>
                        <a14:foregroundMark x1="8280" y1="60000" x2="7325" y2="71875"/>
                        <a14:foregroundMark x1="7325" y1="71875" x2="6369" y2="73125"/>
                        <a14:foregroundMark x1="28025" y1="27500" x2="49363" y2="58125"/>
                        <a14:foregroundMark x1="26115" y1="38750" x2="30573" y2="29375"/>
                        <a14:foregroundMark x1="30573" y1="29375" x2="36306" y2="25625"/>
                        <a14:foregroundMark x1="36306" y1="25625" x2="41720" y2="26250"/>
                        <a14:foregroundMark x1="41720" y1="26250" x2="50318" y2="8750"/>
                        <a14:foregroundMark x1="50318" y1="8750" x2="54459" y2="16250"/>
                        <a14:foregroundMark x1="54459" y1="16250" x2="60510" y2="13125"/>
                        <a14:foregroundMark x1="60510" y1="13125" x2="66561" y2="18125"/>
                        <a14:foregroundMark x1="66561" y1="18125" x2="71975" y2="40625"/>
                        <a14:foregroundMark x1="71975" y1="40625" x2="81847" y2="52500"/>
                        <a14:foregroundMark x1="81847" y1="52500" x2="88854" y2="53750"/>
                        <a14:foregroundMark x1="88854" y1="53750" x2="94586" y2="58750"/>
                        <a14:foregroundMark x1="94586" y1="58750" x2="89172" y2="79375"/>
                        <a14:foregroundMark x1="34713" y1="33750" x2="60191" y2="23750"/>
                        <a14:foregroundMark x1="68153" y1="94375" x2="70701" y2="88750"/>
                        <a14:foregroundMark x1="34713" y1="30625" x2="55096" y2="36250"/>
                        <a14:foregroundMark x1="19108" y1="28750" x2="41401" y2="36875"/>
                        <a14:foregroundMark x1="27707" y1="40625" x2="50318" y2="33750"/>
                        <a14:foregroundMark x1="50318" y1="33750" x2="50318" y2="33750"/>
                        <a14:foregroundMark x1="37898" y1="42500" x2="48726" y2="41875"/>
                        <a14:foregroundMark x1="27707" y1="27500" x2="32484" y2="22500"/>
                        <a14:foregroundMark x1="32484" y1="22500" x2="38217" y2="25625"/>
                        <a14:foregroundMark x1="38217" y1="25625" x2="38217" y2="25625"/>
                        <a14:foregroundMark x1="25159" y1="52500" x2="45860" y2="67500"/>
                        <a14:foregroundMark x1="36943" y1="67500" x2="35669" y2="76250"/>
                        <a14:foregroundMark x1="35987" y1="71250" x2="37580" y2="64375"/>
                        <a14:foregroundMark x1="46178" y1="13125" x2="51592" y2="8125"/>
                        <a14:foregroundMark x1="51592" y1="8125" x2="53185" y2="10000"/>
                        <a14:foregroundMark x1="33439" y1="71250" x2="35669" y2="75000"/>
                        <a14:foregroundMark x1="35669" y1="76250" x2="37898" y2="71875"/>
                        <a14:foregroundMark x1="96815" y1="62500" x2="98408" y2="61875"/>
                        <a14:foregroundMark x1="63057" y1="5625" x2="63057" y2="9375"/>
                      </a14:backgroundRemoval>
                    </a14:imgEffect>
                  </a14:imgLayer>
                </a14:imgProps>
              </a:ext>
              <a:ext uri="{28A0092B-C50C-407E-A947-70E740481C1C}">
                <a14:useLocalDpi xmlns:a14="http://schemas.microsoft.com/office/drawing/2010/main" val="0"/>
              </a:ext>
            </a:extLst>
          </a:blip>
          <a:stretch>
            <a:fillRect/>
          </a:stretch>
        </p:blipFill>
        <p:spPr>
          <a:xfrm>
            <a:off x="1755465" y="1821427"/>
            <a:ext cx="8681069" cy="4423475"/>
          </a:xfrm>
          <a:prstGeom prst="rect">
            <a:avLst/>
          </a:prstGeom>
        </p:spPr>
      </p:pic>
      <p:sp>
        <p:nvSpPr>
          <p:cNvPr id="6" name="Objaśnienie: linia 5">
            <a:extLst>
              <a:ext uri="{FF2B5EF4-FFF2-40B4-BE49-F238E27FC236}">
                <a16:creationId xmlns:a16="http://schemas.microsoft.com/office/drawing/2014/main" id="{608D88CC-0AC3-437D-9534-C1DE02C34682}"/>
              </a:ext>
            </a:extLst>
          </p:cNvPr>
          <p:cNvSpPr/>
          <p:nvPr/>
        </p:nvSpPr>
        <p:spPr>
          <a:xfrm>
            <a:off x="340964" y="992766"/>
            <a:ext cx="1708969" cy="580729"/>
          </a:xfrm>
          <a:prstGeom prst="borderCallout1">
            <a:avLst>
              <a:gd name="adj1" fmla="val 53444"/>
              <a:gd name="adj2" fmla="val 100596"/>
              <a:gd name="adj3" fmla="val 237932"/>
              <a:gd name="adj4" fmla="val 153383"/>
            </a:avLst>
          </a:prstGeom>
          <a:solidFill>
            <a:schemeClr val="bg1">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dirty="0">
                <a:solidFill>
                  <a:schemeClr val="tx1"/>
                </a:solidFill>
                <a:latin typeface="Times New Roman" panose="02020603050405020304" pitchFamily="18" charset="0"/>
                <a:cs typeface="Times New Roman" panose="02020603050405020304" pitchFamily="18" charset="0"/>
              </a:rPr>
              <a:t>Niemcy</a:t>
            </a:r>
          </a:p>
        </p:txBody>
      </p:sp>
      <p:sp>
        <p:nvSpPr>
          <p:cNvPr id="7" name="Objaśnienie: linia 6">
            <a:extLst>
              <a:ext uri="{FF2B5EF4-FFF2-40B4-BE49-F238E27FC236}">
                <a16:creationId xmlns:a16="http://schemas.microsoft.com/office/drawing/2014/main" id="{55B7F8FA-1246-4DA3-8A60-9A3459CF7D2C}"/>
              </a:ext>
            </a:extLst>
          </p:cNvPr>
          <p:cNvSpPr/>
          <p:nvPr/>
        </p:nvSpPr>
        <p:spPr>
          <a:xfrm>
            <a:off x="2049933" y="5664173"/>
            <a:ext cx="1708969" cy="580729"/>
          </a:xfrm>
          <a:prstGeom prst="borderCallout1">
            <a:avLst>
              <a:gd name="adj1" fmla="val 53444"/>
              <a:gd name="adj2" fmla="val 100596"/>
              <a:gd name="adj3" fmla="val -159714"/>
              <a:gd name="adj4" fmla="val 123456"/>
            </a:avLst>
          </a:prstGeom>
          <a:solidFill>
            <a:schemeClr val="bg1">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dirty="0">
                <a:solidFill>
                  <a:schemeClr val="tx1"/>
                </a:solidFill>
                <a:latin typeface="Times New Roman" panose="02020603050405020304" pitchFamily="18" charset="0"/>
                <a:cs typeface="Times New Roman" panose="02020603050405020304" pitchFamily="18" charset="0"/>
              </a:rPr>
              <a:t>Czechy</a:t>
            </a:r>
          </a:p>
        </p:txBody>
      </p:sp>
      <p:sp>
        <p:nvSpPr>
          <p:cNvPr id="8" name="Objaśnienie: linia 7">
            <a:extLst>
              <a:ext uri="{FF2B5EF4-FFF2-40B4-BE49-F238E27FC236}">
                <a16:creationId xmlns:a16="http://schemas.microsoft.com/office/drawing/2014/main" id="{B880C66B-EE43-41C0-89A0-D6773C6DB47F}"/>
              </a:ext>
            </a:extLst>
          </p:cNvPr>
          <p:cNvSpPr/>
          <p:nvPr/>
        </p:nvSpPr>
        <p:spPr>
          <a:xfrm>
            <a:off x="4863886" y="6120834"/>
            <a:ext cx="1708969" cy="580729"/>
          </a:xfrm>
          <a:prstGeom prst="borderCallout1">
            <a:avLst>
              <a:gd name="adj1" fmla="val -5269"/>
              <a:gd name="adj2" fmla="val 29859"/>
              <a:gd name="adj3" fmla="val -175727"/>
              <a:gd name="adj4" fmla="val 20071"/>
            </a:avLst>
          </a:prstGeom>
          <a:solidFill>
            <a:schemeClr val="bg1">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dirty="0">
                <a:solidFill>
                  <a:schemeClr val="tx1"/>
                </a:solidFill>
                <a:latin typeface="Times New Roman" panose="02020603050405020304" pitchFamily="18" charset="0"/>
                <a:cs typeface="Times New Roman" panose="02020603050405020304" pitchFamily="18" charset="0"/>
              </a:rPr>
              <a:t>Słowacja</a:t>
            </a:r>
          </a:p>
        </p:txBody>
      </p:sp>
      <p:sp>
        <p:nvSpPr>
          <p:cNvPr id="9" name="Objaśnienie: linia 8">
            <a:extLst>
              <a:ext uri="{FF2B5EF4-FFF2-40B4-BE49-F238E27FC236}">
                <a16:creationId xmlns:a16="http://schemas.microsoft.com/office/drawing/2014/main" id="{DB769F05-A0FC-46C6-9B80-54B4DA5A4FAE}"/>
              </a:ext>
            </a:extLst>
          </p:cNvPr>
          <p:cNvSpPr/>
          <p:nvPr/>
        </p:nvSpPr>
        <p:spPr>
          <a:xfrm>
            <a:off x="9876517" y="5521399"/>
            <a:ext cx="1708969" cy="580729"/>
          </a:xfrm>
          <a:prstGeom prst="borderCallout1">
            <a:avLst>
              <a:gd name="adj1" fmla="val -10606"/>
              <a:gd name="adj2" fmla="val 62507"/>
              <a:gd name="adj3" fmla="val -130358"/>
              <a:gd name="adj4" fmla="val 13723"/>
            </a:avLst>
          </a:prstGeom>
          <a:solidFill>
            <a:schemeClr val="bg1">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dirty="0">
                <a:solidFill>
                  <a:schemeClr val="tx1"/>
                </a:solidFill>
                <a:latin typeface="Times New Roman" panose="02020603050405020304" pitchFamily="18" charset="0"/>
                <a:cs typeface="Times New Roman" panose="02020603050405020304" pitchFamily="18" charset="0"/>
              </a:rPr>
              <a:t>Ukraina</a:t>
            </a:r>
          </a:p>
        </p:txBody>
      </p:sp>
      <p:sp>
        <p:nvSpPr>
          <p:cNvPr id="10" name="Objaśnienie: linia 9">
            <a:extLst>
              <a:ext uri="{FF2B5EF4-FFF2-40B4-BE49-F238E27FC236}">
                <a16:creationId xmlns:a16="http://schemas.microsoft.com/office/drawing/2014/main" id="{B550C768-E741-4D86-8C6C-09F0BF22AAEE}"/>
              </a:ext>
            </a:extLst>
          </p:cNvPr>
          <p:cNvSpPr/>
          <p:nvPr/>
        </p:nvSpPr>
        <p:spPr>
          <a:xfrm>
            <a:off x="9172415" y="2549179"/>
            <a:ext cx="1708969" cy="580729"/>
          </a:xfrm>
          <a:prstGeom prst="borderCallout1">
            <a:avLst>
              <a:gd name="adj1" fmla="val 48107"/>
              <a:gd name="adj2" fmla="val 840"/>
              <a:gd name="adj3" fmla="val 123175"/>
              <a:gd name="adj4" fmla="val -161304"/>
            </a:avLst>
          </a:prstGeom>
          <a:solidFill>
            <a:schemeClr val="bg1">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dirty="0">
                <a:solidFill>
                  <a:schemeClr val="tx1"/>
                </a:solidFill>
                <a:latin typeface="Times New Roman" panose="02020603050405020304" pitchFamily="18" charset="0"/>
                <a:cs typeface="Times New Roman" panose="02020603050405020304" pitchFamily="18" charset="0"/>
              </a:rPr>
              <a:t>Białoruś</a:t>
            </a:r>
          </a:p>
        </p:txBody>
      </p:sp>
      <p:sp>
        <p:nvSpPr>
          <p:cNvPr id="11" name="Objaśnienie: linia 10">
            <a:extLst>
              <a:ext uri="{FF2B5EF4-FFF2-40B4-BE49-F238E27FC236}">
                <a16:creationId xmlns:a16="http://schemas.microsoft.com/office/drawing/2014/main" id="{C1C2113F-3FB6-42F1-8E49-8307BE296291}"/>
              </a:ext>
            </a:extLst>
          </p:cNvPr>
          <p:cNvSpPr/>
          <p:nvPr/>
        </p:nvSpPr>
        <p:spPr>
          <a:xfrm>
            <a:off x="7821479" y="1240698"/>
            <a:ext cx="1708969" cy="580729"/>
          </a:xfrm>
          <a:prstGeom prst="borderCallout1">
            <a:avLst>
              <a:gd name="adj1" fmla="val 48107"/>
              <a:gd name="adj2" fmla="val 840"/>
              <a:gd name="adj3" fmla="val 144525"/>
              <a:gd name="adj4" fmla="val -80592"/>
            </a:avLst>
          </a:prstGeom>
          <a:solidFill>
            <a:schemeClr val="bg1">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dirty="0">
                <a:solidFill>
                  <a:schemeClr val="tx1"/>
                </a:solidFill>
                <a:latin typeface="Times New Roman" panose="02020603050405020304" pitchFamily="18" charset="0"/>
                <a:cs typeface="Times New Roman" panose="02020603050405020304" pitchFamily="18" charset="0"/>
              </a:rPr>
              <a:t>Litwa</a:t>
            </a:r>
          </a:p>
        </p:txBody>
      </p:sp>
      <p:sp>
        <p:nvSpPr>
          <p:cNvPr id="12" name="Objaśnienie: linia 11">
            <a:extLst>
              <a:ext uri="{FF2B5EF4-FFF2-40B4-BE49-F238E27FC236}">
                <a16:creationId xmlns:a16="http://schemas.microsoft.com/office/drawing/2014/main" id="{DF56A62E-1C5C-4289-B2FF-8BBB0CCF4F42}"/>
              </a:ext>
            </a:extLst>
          </p:cNvPr>
          <p:cNvSpPr/>
          <p:nvPr/>
        </p:nvSpPr>
        <p:spPr>
          <a:xfrm>
            <a:off x="3357968" y="1364766"/>
            <a:ext cx="1708969" cy="580729"/>
          </a:xfrm>
          <a:prstGeom prst="borderCallout1">
            <a:avLst>
              <a:gd name="adj1" fmla="val 69457"/>
              <a:gd name="adj2" fmla="val 98783"/>
              <a:gd name="adj3" fmla="val 173882"/>
              <a:gd name="adj4" fmla="val 128897"/>
            </a:avLst>
          </a:prstGeom>
          <a:solidFill>
            <a:schemeClr val="bg1">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dirty="0">
                <a:solidFill>
                  <a:schemeClr val="tx1"/>
                </a:solidFill>
                <a:latin typeface="Times New Roman" panose="02020603050405020304" pitchFamily="18" charset="0"/>
                <a:cs typeface="Times New Roman" panose="02020603050405020304" pitchFamily="18" charset="0"/>
              </a:rPr>
              <a:t>Rosja</a:t>
            </a:r>
          </a:p>
        </p:txBody>
      </p:sp>
    </p:spTree>
    <p:extLst>
      <p:ext uri="{BB962C8B-B14F-4D97-AF65-F5344CB8AC3E}">
        <p14:creationId xmlns:p14="http://schemas.microsoft.com/office/powerpoint/2010/main" val="70124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EA1838-7D39-405E-A023-042DB4DC05B0}"/>
              </a:ext>
            </a:extLst>
          </p:cNvPr>
          <p:cNvSpPr>
            <a:spLocks noGrp="1"/>
          </p:cNvSpPr>
          <p:nvPr>
            <p:ph type="title"/>
          </p:nvPr>
        </p:nvSpPr>
        <p:spPr>
          <a:xfrm>
            <a:off x="838200" y="0"/>
            <a:ext cx="10515600" cy="1325563"/>
          </a:xfrm>
        </p:spPr>
        <p:txBody>
          <a:bodyPr/>
          <a:lstStyle/>
          <a:p>
            <a:pPr algn="ctr"/>
            <a:r>
              <a:rPr lang="pl-PL" b="1" dirty="0">
                <a:latin typeface="Monotype Corsiva" panose="03010101010201010101" pitchFamily="66" charset="0"/>
              </a:rPr>
              <a:t>Najdłuższe rzeki Polski</a:t>
            </a:r>
          </a:p>
        </p:txBody>
      </p:sp>
      <p:pic>
        <p:nvPicPr>
          <p:cNvPr id="5" name="Obraz 4">
            <a:extLst>
              <a:ext uri="{FF2B5EF4-FFF2-40B4-BE49-F238E27FC236}">
                <a16:creationId xmlns:a16="http://schemas.microsoft.com/office/drawing/2014/main" id="{9C204178-0BE5-40DF-8704-A6FF5318A28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91762" l="7759" r="91724">
                        <a14:foregroundMark x1="34138" y1="10345" x2="37069" y2="7854"/>
                        <a14:foregroundMark x1="42069" y1="6897" x2="44310" y2="8429"/>
                        <a14:foregroundMark x1="7759" y1="34100" x2="11724" y2="32759"/>
                        <a14:foregroundMark x1="75690" y1="90805" x2="78448" y2="91954"/>
                        <a14:foregroundMark x1="89828" y1="68391" x2="91724" y2="68582"/>
                      </a14:backgroundRemoval>
                    </a14:imgEffect>
                  </a14:imgLayer>
                </a14:imgProps>
              </a:ext>
              <a:ext uri="{28A0092B-C50C-407E-A947-70E740481C1C}">
                <a14:useLocalDpi xmlns:a14="http://schemas.microsoft.com/office/drawing/2010/main" val="0"/>
              </a:ext>
            </a:extLst>
          </a:blip>
          <a:stretch>
            <a:fillRect/>
          </a:stretch>
        </p:blipFill>
        <p:spPr>
          <a:xfrm>
            <a:off x="390040" y="958474"/>
            <a:ext cx="4996589" cy="4496930"/>
          </a:xfrm>
          <a:prstGeom prst="rect">
            <a:avLst/>
          </a:prstGeom>
        </p:spPr>
      </p:pic>
      <p:sp>
        <p:nvSpPr>
          <p:cNvPr id="6" name="Schemat blokowy: terminator 5">
            <a:extLst>
              <a:ext uri="{FF2B5EF4-FFF2-40B4-BE49-F238E27FC236}">
                <a16:creationId xmlns:a16="http://schemas.microsoft.com/office/drawing/2014/main" id="{A97AC491-EF46-4D14-B0B3-B6682D5907A1}"/>
              </a:ext>
            </a:extLst>
          </p:cNvPr>
          <p:cNvSpPr/>
          <p:nvPr/>
        </p:nvSpPr>
        <p:spPr>
          <a:xfrm>
            <a:off x="976393" y="5796366"/>
            <a:ext cx="4029560" cy="63543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dirty="0">
                <a:solidFill>
                  <a:schemeClr val="tx1"/>
                </a:solidFill>
                <a:latin typeface="Times New Roman" panose="02020603050405020304" pitchFamily="18" charset="0"/>
                <a:cs typeface="Times New Roman" panose="02020603050405020304" pitchFamily="18" charset="0"/>
              </a:rPr>
              <a:t>Wisła 1047 km</a:t>
            </a:r>
          </a:p>
        </p:txBody>
      </p:sp>
      <p:pic>
        <p:nvPicPr>
          <p:cNvPr id="8" name="Obraz 7">
            <a:extLst>
              <a:ext uri="{FF2B5EF4-FFF2-40B4-BE49-F238E27FC236}">
                <a16:creationId xmlns:a16="http://schemas.microsoft.com/office/drawing/2014/main" id="{6A7D005C-D33E-4325-970B-FEB840617B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18" b="96718" l="2344" r="98340">
                        <a14:foregroundMark x1="11426" y1="42051" x2="15234" y2="59692"/>
                        <a14:foregroundMark x1="15234" y1="59692" x2="24805" y2="70872"/>
                        <a14:foregroundMark x1="24805" y1="70872" x2="25391" y2="77333"/>
                        <a14:foregroundMark x1="14453" y1="47897" x2="30176" y2="63692"/>
                        <a14:foregroundMark x1="5566" y1="42974" x2="9082" y2="42974"/>
                        <a14:foregroundMark x1="2344" y1="33436" x2="27734" y2="25128"/>
                        <a14:foregroundMark x1="26074" y1="9744" x2="30762" y2="12000"/>
                        <a14:foregroundMark x1="25000" y1="12410" x2="33984" y2="12615"/>
                        <a14:foregroundMark x1="33984" y1="12615" x2="49023" y2="18051"/>
                        <a14:foregroundMark x1="49023" y1="18051" x2="73926" y2="15897"/>
                        <a14:foregroundMark x1="73926" y1="15897" x2="80566" y2="17128"/>
                        <a14:foregroundMark x1="80566" y1="17128" x2="91992" y2="29436"/>
                        <a14:foregroundMark x1="91992" y1="29436" x2="91113" y2="36821"/>
                        <a14:foregroundMark x1="91113" y1="36821" x2="87012" y2="44000"/>
                        <a14:foregroundMark x1="87012" y1="44000" x2="94336" y2="69641"/>
                        <a14:foregroundMark x1="94336" y1="69641" x2="87793" y2="84103"/>
                        <a14:foregroundMark x1="87793" y1="84103" x2="82227" y2="89641"/>
                        <a14:foregroundMark x1="82227" y1="89641" x2="84180" y2="93538"/>
                        <a14:foregroundMark x1="34863" y1="6564" x2="37207" y2="4718"/>
                        <a14:foregroundMark x1="92578" y1="32308" x2="94434" y2="32308"/>
                        <a14:foregroundMark x1="97461" y1="71179" x2="98340" y2="71385"/>
                        <a14:foregroundMark x1="57715" y1="94256" x2="57715" y2="93538"/>
                        <a14:foregroundMark x1="82813" y1="93538" x2="84570" y2="96718"/>
                      </a14:backgroundRemoval>
                    </a14:imgEffect>
                  </a14:imgLayer>
                </a14:imgProps>
              </a:ext>
              <a:ext uri="{28A0092B-C50C-407E-A947-70E740481C1C}">
                <a14:useLocalDpi xmlns:a14="http://schemas.microsoft.com/office/drawing/2010/main" val="0"/>
              </a:ext>
            </a:extLst>
          </a:blip>
          <a:stretch>
            <a:fillRect/>
          </a:stretch>
        </p:blipFill>
        <p:spPr>
          <a:xfrm>
            <a:off x="6805373" y="958474"/>
            <a:ext cx="4722929" cy="4496930"/>
          </a:xfrm>
          <a:prstGeom prst="rect">
            <a:avLst/>
          </a:prstGeom>
        </p:spPr>
      </p:pic>
      <p:sp>
        <p:nvSpPr>
          <p:cNvPr id="10" name="Schemat blokowy: terminator 9">
            <a:extLst>
              <a:ext uri="{FF2B5EF4-FFF2-40B4-BE49-F238E27FC236}">
                <a16:creationId xmlns:a16="http://schemas.microsoft.com/office/drawing/2014/main" id="{ABC9B106-1F46-48E1-B152-C0F22BFB1AB0}"/>
              </a:ext>
            </a:extLst>
          </p:cNvPr>
          <p:cNvSpPr/>
          <p:nvPr/>
        </p:nvSpPr>
        <p:spPr>
          <a:xfrm>
            <a:off x="7622729" y="5778447"/>
            <a:ext cx="4029560" cy="63543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dirty="0">
                <a:solidFill>
                  <a:schemeClr val="tx1"/>
                </a:solidFill>
                <a:latin typeface="Times New Roman" panose="02020603050405020304" pitchFamily="18" charset="0"/>
                <a:cs typeface="Times New Roman" panose="02020603050405020304" pitchFamily="18" charset="0"/>
              </a:rPr>
              <a:t>Odra 854 km</a:t>
            </a:r>
          </a:p>
        </p:txBody>
      </p:sp>
    </p:spTree>
    <p:extLst>
      <p:ext uri="{BB962C8B-B14F-4D97-AF65-F5344CB8AC3E}">
        <p14:creationId xmlns:p14="http://schemas.microsoft.com/office/powerpoint/2010/main" val="160924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4516E5-4F43-A14B-B69D-ED1B05CC68BE}"/>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D15F01D5-A81D-A942-B426-400276D7C470}"/>
              </a:ext>
            </a:extLst>
          </p:cNvPr>
          <p:cNvSpPr>
            <a:spLocks noGrp="1"/>
          </p:cNvSpPr>
          <p:nvPr>
            <p:ph idx="1"/>
          </p:nvPr>
        </p:nvSpPr>
        <p:spPr/>
        <p:txBody>
          <a:bodyPr/>
          <a:lstStyle/>
          <a:p>
            <a:pPr marL="0" indent="0">
              <a:buNone/>
            </a:pPr>
            <a:endParaRPr lang="pl-PL"/>
          </a:p>
        </p:txBody>
      </p:sp>
    </p:spTree>
    <p:extLst>
      <p:ext uri="{BB962C8B-B14F-4D97-AF65-F5344CB8AC3E}">
        <p14:creationId xmlns:p14="http://schemas.microsoft.com/office/powerpoint/2010/main" val="220457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99C57A5C-87F7-4194-BBFD-6B47859E82A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0" b="87500" l="4375" r="39375">
                        <a14:foregroundMark x1="15521" y1="49722" x2="18646" y2="47500"/>
                        <a14:foregroundMark x1="33854" y1="85139" x2="34375" y2="87500"/>
                      </a14:backgroundRemoval>
                    </a14:imgEffect>
                  </a14:imgLayer>
                </a14:imgProps>
              </a:ext>
              <a:ext uri="{28A0092B-C50C-407E-A947-70E740481C1C}">
                <a14:useLocalDpi xmlns:a14="http://schemas.microsoft.com/office/drawing/2010/main" val="0"/>
              </a:ext>
            </a:extLst>
          </a:blip>
          <a:srcRect t="45424" r="56158" b="9379"/>
          <a:stretch/>
        </p:blipFill>
        <p:spPr>
          <a:xfrm>
            <a:off x="-206644" y="426203"/>
            <a:ext cx="6395634" cy="4945079"/>
          </a:xfrm>
          <a:prstGeom prst="rect">
            <a:avLst/>
          </a:prstGeom>
        </p:spPr>
      </p:pic>
      <p:sp>
        <p:nvSpPr>
          <p:cNvPr id="8" name="Schemat blokowy: terminator 7">
            <a:extLst>
              <a:ext uri="{FF2B5EF4-FFF2-40B4-BE49-F238E27FC236}">
                <a16:creationId xmlns:a16="http://schemas.microsoft.com/office/drawing/2014/main" id="{3447C825-A947-4C51-8347-26E7C5E0F540}"/>
              </a:ext>
            </a:extLst>
          </p:cNvPr>
          <p:cNvSpPr/>
          <p:nvPr/>
        </p:nvSpPr>
        <p:spPr>
          <a:xfrm>
            <a:off x="1131377" y="5672380"/>
            <a:ext cx="4029560" cy="63543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dirty="0">
                <a:solidFill>
                  <a:schemeClr val="tx1"/>
                </a:solidFill>
                <a:latin typeface="Times New Roman" panose="02020603050405020304" pitchFamily="18" charset="0"/>
                <a:cs typeface="Times New Roman" panose="02020603050405020304" pitchFamily="18" charset="0"/>
              </a:rPr>
              <a:t>Warta 808 km</a:t>
            </a:r>
          </a:p>
        </p:txBody>
      </p:sp>
      <p:pic>
        <p:nvPicPr>
          <p:cNvPr id="10" name="Obraz 9">
            <a:extLst>
              <a:ext uri="{FF2B5EF4-FFF2-40B4-BE49-F238E27FC236}">
                <a16:creationId xmlns:a16="http://schemas.microsoft.com/office/drawing/2014/main" id="{F2C09238-4CF3-46E6-865B-D1CCD411802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46" b="94070" l="2123" r="98170">
                        <a14:foregroundMark x1="9517" y1="13324" x2="41362" y2="4319"/>
                        <a14:foregroundMark x1="41362" y1="4319" x2="49122" y2="4319"/>
                        <a14:foregroundMark x1="5417" y1="26720" x2="7028" y2="26720"/>
                        <a14:foregroundMark x1="4026" y1="48316" x2="11713" y2="48023"/>
                        <a14:foregroundMark x1="43119" y1="79941" x2="52123" y2="85066"/>
                        <a14:foregroundMark x1="52123" y1="85066" x2="57028" y2="85139"/>
                        <a14:foregroundMark x1="57028" y1="85139" x2="55344" y2="85139"/>
                        <a14:foregroundMark x1="55344" y1="85139" x2="95754" y2="45827"/>
                        <a14:foregroundMark x1="95754" y1="45827" x2="98243" y2="47731"/>
                        <a14:foregroundMark x1="78258" y1="90849" x2="81040" y2="94143"/>
                        <a14:foregroundMark x1="2123" y1="27306" x2="8712" y2="27013"/>
                      </a14:backgroundRemoval>
                    </a14:imgEffect>
                  </a14:imgLayer>
                </a14:imgProps>
              </a:ext>
              <a:ext uri="{28A0092B-C50C-407E-A947-70E740481C1C}">
                <a14:useLocalDpi xmlns:a14="http://schemas.microsoft.com/office/drawing/2010/main" val="0"/>
              </a:ext>
            </a:extLst>
          </a:blip>
          <a:stretch>
            <a:fillRect/>
          </a:stretch>
        </p:blipFill>
        <p:spPr>
          <a:xfrm>
            <a:off x="7118889" y="667546"/>
            <a:ext cx="4703736" cy="4703736"/>
          </a:xfrm>
          <a:prstGeom prst="rect">
            <a:avLst/>
          </a:prstGeom>
        </p:spPr>
      </p:pic>
      <p:sp>
        <p:nvSpPr>
          <p:cNvPr id="11" name="Schemat blokowy: terminator 10">
            <a:extLst>
              <a:ext uri="{FF2B5EF4-FFF2-40B4-BE49-F238E27FC236}">
                <a16:creationId xmlns:a16="http://schemas.microsoft.com/office/drawing/2014/main" id="{A9BE3F79-389A-4B51-959B-16C103F7DC28}"/>
              </a:ext>
            </a:extLst>
          </p:cNvPr>
          <p:cNvSpPr/>
          <p:nvPr/>
        </p:nvSpPr>
        <p:spPr>
          <a:xfrm>
            <a:off x="7346196" y="5672380"/>
            <a:ext cx="4029560" cy="63543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dirty="0">
                <a:solidFill>
                  <a:schemeClr val="tx1"/>
                </a:solidFill>
                <a:latin typeface="Times New Roman" panose="02020603050405020304" pitchFamily="18" charset="0"/>
                <a:cs typeface="Times New Roman" panose="02020603050405020304" pitchFamily="18" charset="0"/>
              </a:rPr>
              <a:t>Bug 772 km</a:t>
            </a:r>
          </a:p>
        </p:txBody>
      </p:sp>
    </p:spTree>
    <p:extLst>
      <p:ext uri="{BB962C8B-B14F-4D97-AF65-F5344CB8AC3E}">
        <p14:creationId xmlns:p14="http://schemas.microsoft.com/office/powerpoint/2010/main" val="134258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EFCCCD-B04A-4D3B-86D5-4FB4A3511630}"/>
              </a:ext>
            </a:extLst>
          </p:cNvPr>
          <p:cNvSpPr>
            <a:spLocks noGrp="1"/>
          </p:cNvSpPr>
          <p:nvPr>
            <p:ph type="title"/>
          </p:nvPr>
        </p:nvSpPr>
        <p:spPr>
          <a:xfrm>
            <a:off x="838200" y="0"/>
            <a:ext cx="10515600" cy="1325563"/>
          </a:xfrm>
        </p:spPr>
        <p:txBody>
          <a:bodyPr>
            <a:normAutofit/>
          </a:bodyPr>
          <a:lstStyle/>
          <a:p>
            <a:pPr algn="ctr"/>
            <a:r>
              <a:rPr lang="pl-PL" sz="4800" b="1" dirty="0">
                <a:effectLst>
                  <a:outerShdw blurRad="38100" dist="38100" dir="2700000" algn="tl">
                    <a:srgbClr val="000000">
                      <a:alpha val="43137"/>
                    </a:srgbClr>
                  </a:outerShdw>
                </a:effectLst>
                <a:latin typeface="Monotype Corsiva" panose="03010101010201010101" pitchFamily="66" charset="0"/>
              </a:rPr>
              <a:t>Ukształtowanie terenu Polski</a:t>
            </a:r>
          </a:p>
        </p:txBody>
      </p:sp>
      <p:pic>
        <p:nvPicPr>
          <p:cNvPr id="5" name="Obraz 4">
            <a:extLst>
              <a:ext uri="{FF2B5EF4-FFF2-40B4-BE49-F238E27FC236}">
                <a16:creationId xmlns:a16="http://schemas.microsoft.com/office/drawing/2014/main" id="{9571FF71-D68E-42C6-A9F9-4B576073D9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656" b="99140" l="1000" r="96600">
                        <a14:foregroundMark x1="27400" y1="4731" x2="41800" y2="7527"/>
                        <a14:foregroundMark x1="44000" y1="10538" x2="53600" y2="14839"/>
                        <a14:foregroundMark x1="36400" y1="4301" x2="40200" y2="3656"/>
                        <a14:foregroundMark x1="9600" y1="15914" x2="6200" y2="26667"/>
                        <a14:foregroundMark x1="6200" y1="26667" x2="7400" y2="46237"/>
                        <a14:foregroundMark x1="7400" y1="46237" x2="11000" y2="54839"/>
                        <a14:foregroundMark x1="11000" y1="54839" x2="9800" y2="61935"/>
                        <a14:foregroundMark x1="5800" y1="53548" x2="7600" y2="53118"/>
                        <a14:foregroundMark x1="1000" y1="35054" x2="3400" y2="35054"/>
                        <a14:foregroundMark x1="2800" y1="20860" x2="9800" y2="15054"/>
                        <a14:foregroundMark x1="9800" y1="15054" x2="23800" y2="9462"/>
                        <a14:foregroundMark x1="12000" y1="62796" x2="20000" y2="67097"/>
                        <a14:foregroundMark x1="20000" y1="67097" x2="24400" y2="79785"/>
                        <a14:foregroundMark x1="35600" y1="83441" x2="36800" y2="64301"/>
                        <a14:foregroundMark x1="48000" y1="87527" x2="57200" y2="88387"/>
                        <a14:foregroundMark x1="57200" y1="88387" x2="65400" y2="92258"/>
                        <a14:foregroundMark x1="65400" y1="92258" x2="75400" y2="91183"/>
                        <a14:foregroundMark x1="75400" y1="91183" x2="82000" y2="94624"/>
                        <a14:foregroundMark x1="60000" y1="90968" x2="80000" y2="86022"/>
                        <a14:foregroundMark x1="80000" y1="86022" x2="81800" y2="86022"/>
                        <a14:foregroundMark x1="83800" y1="98710" x2="84200" y2="99140"/>
                        <a14:foregroundMark x1="92600" y1="70753" x2="88400" y2="70753"/>
                        <a14:foregroundMark x1="94600" y1="74839" x2="96600" y2="74839"/>
                        <a14:foregroundMark x1="55800" y1="12688" x2="62000" y2="12043"/>
                        <a14:foregroundMark x1="63200" y1="11398" x2="71400" y2="11398"/>
                        <a14:foregroundMark x1="7800" y1="68387" x2="9800" y2="64086"/>
                        <a14:foregroundMark x1="64400" y1="9892" x2="71000" y2="10968"/>
                        <a14:backgroundMark x1="78000" y1="3656" x2="91000" y2="3226"/>
                        <a14:backgroundMark x1="76400" y1="3226" x2="91800" y2="3871"/>
                        <a14:backgroundMark x1="84200" y1="3656" x2="89800" y2="3226"/>
                        <a14:backgroundMark x1="76200" y1="3226" x2="85600" y2="3871"/>
                        <a14:backgroundMark x1="85600" y1="3871" x2="91200" y2="3011"/>
                      </a14:backgroundRemoval>
                    </a14:imgEffect>
                  </a14:imgLayer>
                </a14:imgProps>
              </a:ext>
              <a:ext uri="{28A0092B-C50C-407E-A947-70E740481C1C}">
                <a14:useLocalDpi xmlns:a14="http://schemas.microsoft.com/office/drawing/2010/main" val="0"/>
              </a:ext>
            </a:extLst>
          </a:blip>
          <a:stretch>
            <a:fillRect/>
          </a:stretch>
        </p:blipFill>
        <p:spPr>
          <a:xfrm>
            <a:off x="638010" y="1115879"/>
            <a:ext cx="5823607" cy="5415956"/>
          </a:xfrm>
          <a:prstGeom prst="rect">
            <a:avLst/>
          </a:prstGeom>
        </p:spPr>
      </p:pic>
      <p:sp>
        <p:nvSpPr>
          <p:cNvPr id="6" name="pole tekstowe 5">
            <a:extLst>
              <a:ext uri="{FF2B5EF4-FFF2-40B4-BE49-F238E27FC236}">
                <a16:creationId xmlns:a16="http://schemas.microsoft.com/office/drawing/2014/main" id="{5A326AF3-8EC4-4405-AEBD-8E9D2D1A203E}"/>
              </a:ext>
            </a:extLst>
          </p:cNvPr>
          <p:cNvSpPr txBox="1"/>
          <p:nvPr/>
        </p:nvSpPr>
        <p:spPr>
          <a:xfrm>
            <a:off x="7609668" y="1807920"/>
            <a:ext cx="3744132" cy="4031873"/>
          </a:xfrm>
          <a:prstGeom prst="rect">
            <a:avLst/>
          </a:prstGeom>
          <a:noFill/>
        </p:spPr>
        <p:txBody>
          <a:bodyPr wrap="square" rtlCol="0">
            <a:spAutoFit/>
          </a:bodyPr>
          <a:lstStyle/>
          <a:p>
            <a:pPr algn="ctr"/>
            <a:r>
              <a:rPr lang="pl-PL" sz="3200" dirty="0">
                <a:latin typeface="Times New Roman" panose="02020603050405020304" pitchFamily="18" charset="0"/>
                <a:cs typeface="Times New Roman" panose="02020603050405020304" pitchFamily="18" charset="0"/>
              </a:rPr>
              <a:t>Polska jest bardzo różnorodna jeżeli chodzi o ukształtowanie terenu. Mapa obok pokazuje jakie możemy wyróżnić krainy geograficzne.</a:t>
            </a:r>
          </a:p>
        </p:txBody>
      </p:sp>
    </p:spTree>
    <p:extLst>
      <p:ext uri="{BB962C8B-B14F-4D97-AF65-F5344CB8AC3E}">
        <p14:creationId xmlns:p14="http://schemas.microsoft.com/office/powerpoint/2010/main" val="4244833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3CEC00-F07F-4B4F-8E20-70586D8E5223}"/>
              </a:ext>
            </a:extLst>
          </p:cNvPr>
          <p:cNvSpPr>
            <a:spLocks noGrp="1"/>
          </p:cNvSpPr>
          <p:nvPr>
            <p:ph type="title"/>
          </p:nvPr>
        </p:nvSpPr>
        <p:spPr>
          <a:xfrm>
            <a:off x="970721" y="365125"/>
            <a:ext cx="10515600" cy="1325563"/>
          </a:xfrm>
        </p:spPr>
        <p:txBody>
          <a:bodyPr>
            <a:normAutofit/>
          </a:bodyPr>
          <a:lstStyle/>
          <a:p>
            <a:r>
              <a:rPr lang="pl-PL" sz="5400" b="1" dirty="0">
                <a:effectLst>
                  <a:outerShdw blurRad="38100" dist="38100" dir="2700000" algn="tl">
                    <a:srgbClr val="000000">
                      <a:alpha val="43137"/>
                    </a:srgbClr>
                  </a:outerShdw>
                </a:effectLst>
                <a:latin typeface="Monotype Corsiva" panose="03010101010201010101" pitchFamily="66" charset="0"/>
              </a:rPr>
              <a:t>Stroje ludowe</a:t>
            </a:r>
          </a:p>
        </p:txBody>
      </p:sp>
      <p:sp>
        <p:nvSpPr>
          <p:cNvPr id="3" name="Symbol zastępczy zawartości 2">
            <a:extLst>
              <a:ext uri="{FF2B5EF4-FFF2-40B4-BE49-F238E27FC236}">
                <a16:creationId xmlns:a16="http://schemas.microsoft.com/office/drawing/2014/main" id="{2E46711F-AD18-4868-BC73-1DBF0AEFB617}"/>
              </a:ext>
            </a:extLst>
          </p:cNvPr>
          <p:cNvSpPr>
            <a:spLocks noGrp="1"/>
          </p:cNvSpPr>
          <p:nvPr>
            <p:ph idx="1"/>
          </p:nvPr>
        </p:nvSpPr>
        <p:spPr>
          <a:xfrm>
            <a:off x="1113182" y="1971399"/>
            <a:ext cx="3853070" cy="4351338"/>
          </a:xfrm>
        </p:spPr>
        <p:txBody>
          <a:bodyPr/>
          <a:lstStyle/>
          <a:p>
            <a:pPr marL="0" indent="0" algn="ctr">
              <a:buNone/>
            </a:pPr>
            <a:r>
              <a:rPr lang="pl-PL" dirty="0">
                <a:latin typeface="Times New Roman" panose="02020603050405020304" pitchFamily="18" charset="0"/>
                <a:cs typeface="Times New Roman" panose="02020603050405020304" pitchFamily="18" charset="0"/>
              </a:rPr>
              <a:t>Elementem polskiej tradycji są stroje ludowe. Są to specyficzne odświętne stroje charakterystyczne dla różnych regionów naszego kraju. Wyróżniamy m.in. strój krakowski, góralski, łowicki oraz kurpiowski.</a:t>
            </a:r>
          </a:p>
        </p:txBody>
      </p:sp>
      <p:pic>
        <p:nvPicPr>
          <p:cNvPr id="5" name="Obraz 4">
            <a:extLst>
              <a:ext uri="{FF2B5EF4-FFF2-40B4-BE49-F238E27FC236}">
                <a16:creationId xmlns:a16="http://schemas.microsoft.com/office/drawing/2014/main" id="{BFDDB7C6-B890-442E-8FC4-50CF4B9377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667" b="97000" l="4239" r="94220">
                        <a14:foregroundMark x1="52408" y1="7167" x2="47013" y2="43333"/>
                        <a14:foregroundMark x1="77649" y1="6333" x2="80925" y2="11167"/>
                        <a14:foregroundMark x1="88439" y1="16833" x2="94605" y2="16167"/>
                        <a14:foregroundMark x1="79576" y1="12667" x2="72832" y2="36833"/>
                        <a14:foregroundMark x1="72832" y1="36833" x2="72832" y2="40333"/>
                        <a14:foregroundMark x1="84778" y1="31167" x2="90559" y2="30667"/>
                        <a14:foregroundMark x1="36994" y1="5333" x2="39884" y2="8667"/>
                        <a14:foregroundMark x1="54143" y1="15500" x2="62235" y2="11833"/>
                        <a14:foregroundMark x1="62235" y1="11833" x2="62235" y2="11833"/>
                        <a14:foregroundMark x1="20424" y1="7333" x2="23507" y2="33667"/>
                        <a14:foregroundMark x1="6551" y1="9500" x2="9634" y2="12500"/>
                        <a14:foregroundMark x1="5010" y1="8667" x2="5010" y2="8667"/>
                        <a14:foregroundMark x1="4239" y1="8167" x2="5973" y2="8500"/>
                        <a14:foregroundMark x1="10790" y1="42833" x2="28324" y2="31167"/>
                        <a14:foregroundMark x1="9634" y1="31167" x2="16956" y2="31167"/>
                        <a14:foregroundMark x1="76879" y1="5667" x2="77071" y2="5667"/>
                        <a14:foregroundMark x1="52794" y1="4500" x2="52794" y2="4500"/>
                        <a14:foregroundMark x1="38150" y1="3667" x2="38150" y2="4500"/>
                        <a14:foregroundMark x1="29094" y1="39833" x2="29094" y2="37500"/>
                        <a14:foregroundMark x1="17726" y1="57000" x2="30636" y2="77167"/>
                        <a14:foregroundMark x1="33333" y1="59000" x2="39692" y2="55000"/>
                        <a14:foregroundMark x1="24663" y1="93167" x2="24277" y2="97000"/>
                        <a14:foregroundMark x1="72254" y1="53833" x2="74952" y2="63000"/>
                        <a14:foregroundMark x1="74952" y1="63000" x2="77264" y2="65500"/>
                      </a14:backgroundRemoval>
                    </a14:imgEffect>
                  </a14:imgLayer>
                </a14:imgProps>
              </a:ext>
              <a:ext uri="{28A0092B-C50C-407E-A947-70E740481C1C}">
                <a14:useLocalDpi xmlns:a14="http://schemas.microsoft.com/office/drawing/2010/main" val="0"/>
              </a:ext>
            </a:extLst>
          </a:blip>
          <a:stretch>
            <a:fillRect/>
          </a:stretch>
        </p:blipFill>
        <p:spPr>
          <a:xfrm>
            <a:off x="5420139" y="242531"/>
            <a:ext cx="5406547" cy="6250344"/>
          </a:xfrm>
          <a:prstGeom prst="rect">
            <a:avLst/>
          </a:prstGeom>
        </p:spPr>
      </p:pic>
    </p:spTree>
    <p:extLst>
      <p:ext uri="{BB962C8B-B14F-4D97-AF65-F5344CB8AC3E}">
        <p14:creationId xmlns:p14="http://schemas.microsoft.com/office/powerpoint/2010/main" val="1703087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48726E7-F040-4DA9-9D29-9DE434EF5BBC}"/>
              </a:ext>
            </a:extLst>
          </p:cNvPr>
          <p:cNvSpPr>
            <a:spLocks noGrp="1"/>
          </p:cNvSpPr>
          <p:nvPr>
            <p:ph idx="1"/>
          </p:nvPr>
        </p:nvSpPr>
        <p:spPr>
          <a:xfrm>
            <a:off x="4374874" y="954157"/>
            <a:ext cx="3442252" cy="5249311"/>
          </a:xfrm>
        </p:spPr>
        <p:txBody>
          <a:bodyPr>
            <a:normAutofit/>
          </a:bodyPr>
          <a:lstStyle/>
          <a:p>
            <a:pPr marL="0" indent="0" algn="ctr">
              <a:buNone/>
            </a:pPr>
            <a:r>
              <a:rPr lang="pl-PL" sz="3200" b="1" i="1" dirty="0">
                <a:latin typeface="Times New Roman" panose="02020603050405020304" pitchFamily="18" charset="0"/>
                <a:cs typeface="Times New Roman" panose="02020603050405020304" pitchFamily="18" charset="0"/>
              </a:rPr>
              <a:t>Strój krakowski- </a:t>
            </a:r>
            <a:r>
              <a:rPr lang="pl-PL" sz="3200" dirty="0">
                <a:latin typeface="Times New Roman" panose="02020603050405020304" pitchFamily="18" charset="0"/>
                <a:cs typeface="Times New Roman" panose="02020603050405020304" pitchFamily="18" charset="0"/>
              </a:rPr>
              <a:t>jest on bardzo barwny oraz bogato zdobiony. Ubiór krakowski jako jedyny spośród polskich strojów ludowych uznawany jest za narodowy.</a:t>
            </a:r>
          </a:p>
        </p:txBody>
      </p:sp>
      <p:pic>
        <p:nvPicPr>
          <p:cNvPr id="11" name="Obraz 10">
            <a:extLst>
              <a:ext uri="{FF2B5EF4-FFF2-40B4-BE49-F238E27FC236}">
                <a16:creationId xmlns:a16="http://schemas.microsoft.com/office/drawing/2014/main" id="{B6DF1FED-25B0-45D3-8AB3-C279700FA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16"/>
            <a:ext cx="5141843" cy="5812518"/>
          </a:xfrm>
          <a:prstGeom prst="rect">
            <a:avLst/>
          </a:prstGeom>
        </p:spPr>
      </p:pic>
      <p:pic>
        <p:nvPicPr>
          <p:cNvPr id="13" name="Obraz 12">
            <a:extLst>
              <a:ext uri="{FF2B5EF4-FFF2-40B4-BE49-F238E27FC236}">
                <a16:creationId xmlns:a16="http://schemas.microsoft.com/office/drawing/2014/main" id="{09D41966-CFA1-409D-B73F-A27BCEB2A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835" y="497216"/>
            <a:ext cx="5047838" cy="5706252"/>
          </a:xfrm>
          <a:prstGeom prst="rect">
            <a:avLst/>
          </a:prstGeom>
        </p:spPr>
      </p:pic>
    </p:spTree>
    <p:extLst>
      <p:ext uri="{BB962C8B-B14F-4D97-AF65-F5344CB8AC3E}">
        <p14:creationId xmlns:p14="http://schemas.microsoft.com/office/powerpoint/2010/main" val="551666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DD34DC50-9364-4598-B3E3-DE36C700CD36}"/>
              </a:ext>
            </a:extLst>
          </p:cNvPr>
          <p:cNvSpPr>
            <a:spLocks noGrp="1"/>
          </p:cNvSpPr>
          <p:nvPr>
            <p:ph idx="1"/>
          </p:nvPr>
        </p:nvSpPr>
        <p:spPr>
          <a:xfrm>
            <a:off x="506895" y="622852"/>
            <a:ext cx="3044688" cy="5399761"/>
          </a:xfrm>
        </p:spPr>
        <p:txBody>
          <a:bodyPr>
            <a:normAutofit/>
          </a:bodyPr>
          <a:lstStyle/>
          <a:p>
            <a:pPr marL="0" indent="0" algn="ctr">
              <a:buNone/>
            </a:pPr>
            <a:r>
              <a:rPr lang="pl-PL" b="1" i="1" dirty="0">
                <a:latin typeface="Times New Roman" panose="02020603050405020304" pitchFamily="18" charset="0"/>
                <a:cs typeface="Times New Roman" panose="02020603050405020304" pitchFamily="18" charset="0"/>
              </a:rPr>
              <a:t>Strój góralski- </a:t>
            </a:r>
            <a:r>
              <a:rPr lang="pl-PL" dirty="0">
                <a:latin typeface="Times New Roman" panose="02020603050405020304" pitchFamily="18" charset="0"/>
                <a:cs typeface="Times New Roman" panose="02020603050405020304" pitchFamily="18" charset="0"/>
              </a:rPr>
              <a:t>górale z Podhala noszą go z wielką dumą przy okazji uroczystości rodzinnych, kościelnych czy też państwowych. Dawniej wykonywali go sami w gospodarstwach domowych.</a:t>
            </a:r>
          </a:p>
        </p:txBody>
      </p:sp>
      <p:pic>
        <p:nvPicPr>
          <p:cNvPr id="5" name="Obraz 4">
            <a:extLst>
              <a:ext uri="{FF2B5EF4-FFF2-40B4-BE49-F238E27FC236}">
                <a16:creationId xmlns:a16="http://schemas.microsoft.com/office/drawing/2014/main" id="{FFC9383E-DE98-42C3-B07B-DA5B3EB1B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869" y="622852"/>
            <a:ext cx="4708662" cy="5322835"/>
          </a:xfrm>
          <a:prstGeom prst="rect">
            <a:avLst/>
          </a:prstGeom>
        </p:spPr>
      </p:pic>
      <p:pic>
        <p:nvPicPr>
          <p:cNvPr id="7" name="Obraz 6">
            <a:extLst>
              <a:ext uri="{FF2B5EF4-FFF2-40B4-BE49-F238E27FC236}">
                <a16:creationId xmlns:a16="http://schemas.microsoft.com/office/drawing/2014/main" id="{B4840709-D754-4884-84B8-539195A26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042" y="410318"/>
            <a:ext cx="4964723" cy="5612295"/>
          </a:xfrm>
          <a:prstGeom prst="rect">
            <a:avLst/>
          </a:prstGeom>
        </p:spPr>
      </p:pic>
    </p:spTree>
    <p:extLst>
      <p:ext uri="{BB962C8B-B14F-4D97-AF65-F5344CB8AC3E}">
        <p14:creationId xmlns:p14="http://schemas.microsoft.com/office/powerpoint/2010/main" val="197191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8260F17E-D955-4D33-955D-05CE98853B72}"/>
              </a:ext>
            </a:extLst>
          </p:cNvPr>
          <p:cNvSpPr>
            <a:spLocks noGrp="1"/>
          </p:cNvSpPr>
          <p:nvPr>
            <p:ph idx="1"/>
          </p:nvPr>
        </p:nvSpPr>
        <p:spPr>
          <a:xfrm>
            <a:off x="8998224" y="983249"/>
            <a:ext cx="2713383" cy="4918006"/>
          </a:xfrm>
        </p:spPr>
        <p:txBody>
          <a:bodyPr>
            <a:normAutofit lnSpcReduction="10000"/>
          </a:bodyPr>
          <a:lstStyle/>
          <a:p>
            <a:pPr marL="0" indent="0" algn="ctr">
              <a:buNone/>
            </a:pPr>
            <a:r>
              <a:rPr lang="pl-PL" b="1" i="1" dirty="0">
                <a:latin typeface="Times New Roman" panose="02020603050405020304" pitchFamily="18" charset="0"/>
                <a:cs typeface="Times New Roman" panose="02020603050405020304" pitchFamily="18" charset="0"/>
              </a:rPr>
              <a:t>Strój łowicki- </a:t>
            </a:r>
            <a:r>
              <a:rPr lang="pl-PL" dirty="0">
                <a:latin typeface="Times New Roman" panose="02020603050405020304" pitchFamily="18" charset="0"/>
                <a:cs typeface="Times New Roman" panose="02020603050405020304" pitchFamily="18" charset="0"/>
              </a:rPr>
              <a:t>jest bardzo barwny i efektowny, dlatego też stał się inspiracją dla odzieży z innych regionów. Obecnie noszony jest podczas świąt i uroczystości kościelnych.</a:t>
            </a:r>
          </a:p>
        </p:txBody>
      </p:sp>
      <p:pic>
        <p:nvPicPr>
          <p:cNvPr id="5" name="Obraz 4">
            <a:extLst>
              <a:ext uri="{FF2B5EF4-FFF2-40B4-BE49-F238E27FC236}">
                <a16:creationId xmlns:a16="http://schemas.microsoft.com/office/drawing/2014/main" id="{4D6CDE5E-795F-4782-B74F-55D547D62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94" y="426068"/>
            <a:ext cx="5312880" cy="6005864"/>
          </a:xfrm>
          <a:prstGeom prst="rect">
            <a:avLst/>
          </a:prstGeom>
        </p:spPr>
      </p:pic>
      <p:pic>
        <p:nvPicPr>
          <p:cNvPr id="7" name="Obraz 6">
            <a:extLst>
              <a:ext uri="{FF2B5EF4-FFF2-40B4-BE49-F238E27FC236}">
                <a16:creationId xmlns:a16="http://schemas.microsoft.com/office/drawing/2014/main" id="{218A4FCE-6AFD-4F2E-9A67-A8033983A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616" y="286794"/>
            <a:ext cx="5559287" cy="6284412"/>
          </a:xfrm>
          <a:prstGeom prst="rect">
            <a:avLst/>
          </a:prstGeom>
        </p:spPr>
      </p:pic>
    </p:spTree>
    <p:extLst>
      <p:ext uri="{BB962C8B-B14F-4D97-AF65-F5344CB8AC3E}">
        <p14:creationId xmlns:p14="http://schemas.microsoft.com/office/powerpoint/2010/main" val="2041582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B9A6BC0-0159-4BC1-87F9-08A8B647F141}"/>
              </a:ext>
            </a:extLst>
          </p:cNvPr>
          <p:cNvSpPr>
            <a:spLocks noGrp="1"/>
          </p:cNvSpPr>
          <p:nvPr>
            <p:ph idx="1"/>
          </p:nvPr>
        </p:nvSpPr>
        <p:spPr>
          <a:xfrm>
            <a:off x="4772439" y="698327"/>
            <a:ext cx="2647121" cy="5461346"/>
          </a:xfrm>
        </p:spPr>
        <p:txBody>
          <a:bodyPr>
            <a:normAutofit lnSpcReduction="10000"/>
          </a:bodyPr>
          <a:lstStyle/>
          <a:p>
            <a:pPr marL="0" indent="0" algn="ctr">
              <a:buNone/>
            </a:pPr>
            <a:r>
              <a:rPr lang="pl-PL" b="1" i="1" dirty="0">
                <a:latin typeface="Times New Roman" panose="02020603050405020304" pitchFamily="18" charset="0"/>
                <a:cs typeface="Times New Roman" panose="02020603050405020304" pitchFamily="18" charset="0"/>
              </a:rPr>
              <a:t>Strój kurpiowski- </a:t>
            </a:r>
            <a:r>
              <a:rPr lang="pl-PL" dirty="0">
                <a:latin typeface="Times New Roman" panose="02020603050405020304" pitchFamily="18" charset="0"/>
                <a:cs typeface="Times New Roman" panose="02020603050405020304" pitchFamily="18" charset="0"/>
              </a:rPr>
              <a:t>szyty jest z lnianych i wełnianych materiałów. Wykonywany był w całości przez Kurpianki. Jest noszony w święta oraz podczas ważnych uroczystości.</a:t>
            </a:r>
            <a:endParaRPr lang="pl-PL" b="1" i="1" dirty="0">
              <a:latin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E3CCEE68-6C8A-4E2A-B918-21B9F2547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562"/>
            <a:ext cx="5198994" cy="5877124"/>
          </a:xfrm>
          <a:prstGeom prst="rect">
            <a:avLst/>
          </a:prstGeom>
        </p:spPr>
      </p:pic>
      <p:pic>
        <p:nvPicPr>
          <p:cNvPr id="7" name="Obraz 6">
            <a:extLst>
              <a:ext uri="{FF2B5EF4-FFF2-40B4-BE49-F238E27FC236}">
                <a16:creationId xmlns:a16="http://schemas.microsoft.com/office/drawing/2014/main" id="{7BDC1DBD-59D5-48BC-AADB-875763485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008" y="393063"/>
            <a:ext cx="5371272" cy="6071873"/>
          </a:xfrm>
          <a:prstGeom prst="rect">
            <a:avLst/>
          </a:prstGeom>
        </p:spPr>
      </p:pic>
    </p:spTree>
    <p:extLst>
      <p:ext uri="{BB962C8B-B14F-4D97-AF65-F5344CB8AC3E}">
        <p14:creationId xmlns:p14="http://schemas.microsoft.com/office/powerpoint/2010/main" val="2631985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9C99BE-9528-466C-B114-96208DE3196F}"/>
              </a:ext>
            </a:extLst>
          </p:cNvPr>
          <p:cNvSpPr>
            <a:spLocks noGrp="1"/>
          </p:cNvSpPr>
          <p:nvPr>
            <p:ph type="title"/>
          </p:nvPr>
        </p:nvSpPr>
        <p:spPr>
          <a:xfrm>
            <a:off x="838200" y="53786"/>
            <a:ext cx="10515600" cy="1325563"/>
          </a:xfrm>
        </p:spPr>
        <p:txBody>
          <a:bodyPr>
            <a:normAutofit/>
          </a:bodyPr>
          <a:lstStyle/>
          <a:p>
            <a:pPr algn="ctr"/>
            <a:r>
              <a:rPr lang="pl-PL" sz="5400" b="1" dirty="0">
                <a:effectLst>
                  <a:outerShdw blurRad="38100" dist="38100" dir="2700000" algn="tl">
                    <a:srgbClr val="000000">
                      <a:alpha val="43137"/>
                    </a:srgbClr>
                  </a:outerShdw>
                </a:effectLst>
                <a:latin typeface="Monotype Corsiva" panose="03010101010201010101" pitchFamily="66" charset="0"/>
              </a:rPr>
              <a:t>Polskie legendy</a:t>
            </a:r>
          </a:p>
        </p:txBody>
      </p:sp>
      <p:sp>
        <p:nvSpPr>
          <p:cNvPr id="4" name="Prostokąt: zaokrąglone rogi 3">
            <a:extLst>
              <a:ext uri="{FF2B5EF4-FFF2-40B4-BE49-F238E27FC236}">
                <a16:creationId xmlns:a16="http://schemas.microsoft.com/office/drawing/2014/main" id="{5C21D33C-148B-47A4-B84E-17BBCDF969FF}"/>
              </a:ext>
            </a:extLst>
          </p:cNvPr>
          <p:cNvSpPr/>
          <p:nvPr/>
        </p:nvSpPr>
        <p:spPr>
          <a:xfrm>
            <a:off x="169190" y="1379349"/>
            <a:ext cx="5926810" cy="5083902"/>
          </a:xfrm>
          <a:prstGeom prst="roundRect">
            <a:avLst/>
          </a:prstGeom>
          <a:solidFill>
            <a:schemeClr val="bg1">
              <a:alpha val="1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solidFill>
                  <a:schemeClr val="tx1"/>
                </a:solidFill>
                <a:latin typeface="Times New Roman" panose="02020603050405020304" pitchFamily="18" charset="0"/>
                <a:cs typeface="Times New Roman" panose="02020603050405020304" pitchFamily="18" charset="0"/>
              </a:rPr>
              <a:t>Legenda o Smoku Wawelskim- </a:t>
            </a:r>
            <a:r>
              <a:rPr lang="pl-PL" sz="2200" dirty="0">
                <a:solidFill>
                  <a:schemeClr val="tx1"/>
                </a:solidFill>
                <a:latin typeface="Times New Roman" panose="02020603050405020304" pitchFamily="18" charset="0"/>
                <a:cs typeface="Times New Roman" panose="02020603050405020304" pitchFamily="18" charset="0"/>
              </a:rPr>
              <a:t>opowiada ona o smoku, który bardzo dawno temu mieszkał nad Wisłą w Krakowie. Wszyscy się go bali dlatego, król Krak chciał uwolnić miasto od smoka. Niestety żaden śmiałek nie był w stanie pokonać ogromnej bestii. Wreszcie nad dworze królewskim pojawił się niejaki Szewczyk Dratewka, który wpadł na pomysł pokonania smoka. Przygotował specjalnie wypchanego siarka i smołą barana, którego pożarł smok, w wyniku czego bestie dopadło wielkie pragnienie. Zaczął wypijać wodę z Wisły, aż pękł. W mieście zapanowała wielka radość, a Szewczyk został mężem królewny.</a:t>
            </a:r>
            <a:endParaRPr lang="pl-PL" sz="2200" b="1" dirty="0">
              <a:solidFill>
                <a:schemeClr val="tx1"/>
              </a:solidFill>
              <a:latin typeface="Times New Roman" panose="02020603050405020304" pitchFamily="18" charset="0"/>
              <a:cs typeface="Times New Roman" panose="02020603050405020304" pitchFamily="18" charset="0"/>
            </a:endParaRPr>
          </a:p>
        </p:txBody>
      </p:sp>
      <p:pic>
        <p:nvPicPr>
          <p:cNvPr id="6" name="Obraz 5">
            <a:extLst>
              <a:ext uri="{FF2B5EF4-FFF2-40B4-BE49-F238E27FC236}">
                <a16:creationId xmlns:a16="http://schemas.microsoft.com/office/drawing/2014/main" id="{41D6D73A-032A-4BC1-9CB6-9ED95C8D7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810" y="1746136"/>
            <a:ext cx="5715000" cy="4350328"/>
          </a:xfrm>
          <a:prstGeom prst="rect">
            <a:avLst/>
          </a:prstGeom>
          <a:ln>
            <a:noFill/>
          </a:ln>
          <a:effectLst>
            <a:softEdge rad="112500"/>
          </a:effectLst>
        </p:spPr>
      </p:pic>
    </p:spTree>
    <p:extLst>
      <p:ext uri="{BB962C8B-B14F-4D97-AF65-F5344CB8AC3E}">
        <p14:creationId xmlns:p14="http://schemas.microsoft.com/office/powerpoint/2010/main" val="332417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D622EA-0ECC-4FCD-A304-7DC3F66DD6B9}"/>
              </a:ext>
            </a:extLst>
          </p:cNvPr>
          <p:cNvSpPr>
            <a:spLocks noGrp="1"/>
          </p:cNvSpPr>
          <p:nvPr>
            <p:ph type="title"/>
          </p:nvPr>
        </p:nvSpPr>
        <p:spPr>
          <a:xfrm>
            <a:off x="838200" y="24162"/>
            <a:ext cx="10515600" cy="1325563"/>
          </a:xfrm>
        </p:spPr>
        <p:txBody>
          <a:bodyPr>
            <a:normAutofit/>
          </a:bodyPr>
          <a:lstStyle/>
          <a:p>
            <a:pPr algn="ctr"/>
            <a:r>
              <a:rPr lang="pl-PL" sz="5400" b="1" dirty="0">
                <a:effectLst>
                  <a:outerShdw blurRad="38100" dist="38100" dir="2700000" algn="tl">
                    <a:srgbClr val="000000">
                      <a:alpha val="43137"/>
                    </a:srgbClr>
                  </a:outerShdw>
                </a:effectLst>
                <a:latin typeface="Monotype Corsiva" panose="03010101010201010101" pitchFamily="66" charset="0"/>
              </a:rPr>
              <a:t>Legenda o Lechu</a:t>
            </a:r>
          </a:p>
        </p:txBody>
      </p:sp>
      <p:sp>
        <p:nvSpPr>
          <p:cNvPr id="5" name="Prostokąt: zaokrąglone rogi 4">
            <a:extLst>
              <a:ext uri="{FF2B5EF4-FFF2-40B4-BE49-F238E27FC236}">
                <a16:creationId xmlns:a16="http://schemas.microsoft.com/office/drawing/2014/main" id="{C44545CF-AA3D-48FE-B0BB-75D263509370}"/>
              </a:ext>
            </a:extLst>
          </p:cNvPr>
          <p:cNvSpPr/>
          <p:nvPr/>
        </p:nvSpPr>
        <p:spPr>
          <a:xfrm>
            <a:off x="7205420" y="1690688"/>
            <a:ext cx="4526796" cy="4572458"/>
          </a:xfrm>
          <a:prstGeom prst="roundRect">
            <a:avLst/>
          </a:prstGeom>
          <a:solidFill>
            <a:schemeClr val="bg1">
              <a:alpha val="1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solidFill>
                  <a:schemeClr val="tx1"/>
                </a:solidFill>
                <a:latin typeface="Times New Roman" panose="02020603050405020304" pitchFamily="18" charset="0"/>
                <a:cs typeface="Times New Roman" panose="02020603050405020304" pitchFamily="18" charset="0"/>
              </a:rPr>
              <a:t>Według jednej z legend założycielem naszego państwa był Lech. Szukał on miejsca, aby się osiedlić, dotarł on do ogromnej polany, na której rosło drzewo. Na tym drzewie swoje gniazdo miał orzeł. Lech uznał, że to dobry znak i postanowił właśnie tutaj zamieszkać. Białego orła przyjął jako swoje godło. </a:t>
            </a:r>
          </a:p>
        </p:txBody>
      </p:sp>
      <p:pic>
        <p:nvPicPr>
          <p:cNvPr id="7" name="Obraz 6">
            <a:extLst>
              <a:ext uri="{FF2B5EF4-FFF2-40B4-BE49-F238E27FC236}">
                <a16:creationId xmlns:a16="http://schemas.microsoft.com/office/drawing/2014/main" id="{FB22CAEB-F553-440B-BF86-8CA859A68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07762"/>
            <a:ext cx="5951349" cy="51851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92288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D5178E-7806-4B2C-8B51-F92B6F845BE7}"/>
              </a:ext>
            </a:extLst>
          </p:cNvPr>
          <p:cNvSpPr>
            <a:spLocks noGrp="1"/>
          </p:cNvSpPr>
          <p:nvPr>
            <p:ph type="title"/>
          </p:nvPr>
        </p:nvSpPr>
        <p:spPr>
          <a:xfrm>
            <a:off x="838200" y="0"/>
            <a:ext cx="10515600" cy="1325563"/>
          </a:xfrm>
        </p:spPr>
        <p:txBody>
          <a:bodyPr>
            <a:normAutofit/>
          </a:bodyPr>
          <a:lstStyle/>
          <a:p>
            <a:pPr algn="ctr"/>
            <a:r>
              <a:rPr lang="pl-PL" sz="5400" b="1" dirty="0">
                <a:effectLst>
                  <a:outerShdw blurRad="38100" dist="38100" dir="2700000" algn="tl">
                    <a:srgbClr val="000000">
                      <a:alpha val="43137"/>
                    </a:srgbClr>
                  </a:outerShdw>
                </a:effectLst>
                <a:latin typeface="Monotype Corsiva" panose="03010101010201010101" pitchFamily="66" charset="0"/>
              </a:rPr>
              <a:t>Sławni Polacy</a:t>
            </a:r>
          </a:p>
        </p:txBody>
      </p:sp>
      <p:pic>
        <p:nvPicPr>
          <p:cNvPr id="5" name="Obraz 4">
            <a:extLst>
              <a:ext uri="{FF2B5EF4-FFF2-40B4-BE49-F238E27FC236}">
                <a16:creationId xmlns:a16="http://schemas.microsoft.com/office/drawing/2014/main" id="{A028ED67-D46D-4F70-ACC4-18671DBE6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27906"/>
            <a:ext cx="3544686" cy="4362691"/>
          </a:xfrm>
          <a:prstGeom prst="ellipse">
            <a:avLst/>
          </a:prstGeom>
          <a:ln>
            <a:noFill/>
          </a:ln>
          <a:effectLst>
            <a:softEdge rad="112500"/>
          </a:effectLst>
        </p:spPr>
      </p:pic>
      <p:sp>
        <p:nvSpPr>
          <p:cNvPr id="6" name="Schemat blokowy: terminator 5">
            <a:extLst>
              <a:ext uri="{FF2B5EF4-FFF2-40B4-BE49-F238E27FC236}">
                <a16:creationId xmlns:a16="http://schemas.microsoft.com/office/drawing/2014/main" id="{4CCD2E75-C00C-4EC0-B9C3-219BA75FE5C7}"/>
              </a:ext>
            </a:extLst>
          </p:cNvPr>
          <p:cNvSpPr/>
          <p:nvPr/>
        </p:nvSpPr>
        <p:spPr>
          <a:xfrm>
            <a:off x="309965" y="5390597"/>
            <a:ext cx="5119607" cy="1325562"/>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chemeClr val="tx1"/>
                </a:solidFill>
                <a:latin typeface="Times New Roman" panose="02020603050405020304" pitchFamily="18" charset="0"/>
                <a:cs typeface="Times New Roman" panose="02020603050405020304" pitchFamily="18" charset="0"/>
              </a:rPr>
              <a:t>Mikołaj Kopernik </a:t>
            </a:r>
            <a:r>
              <a:rPr lang="pl-PL" sz="2400" dirty="0">
                <a:solidFill>
                  <a:schemeClr val="tx1"/>
                </a:solidFill>
                <a:latin typeface="Times New Roman" panose="02020603050405020304" pitchFamily="18" charset="0"/>
                <a:cs typeface="Times New Roman" panose="02020603050405020304" pitchFamily="18" charset="0"/>
              </a:rPr>
              <a:t>to polski astronom, który jest autorem dzieła o wszechświecie.</a:t>
            </a:r>
          </a:p>
        </p:txBody>
      </p:sp>
      <p:pic>
        <p:nvPicPr>
          <p:cNvPr id="8" name="Obraz 7">
            <a:extLst>
              <a:ext uri="{FF2B5EF4-FFF2-40B4-BE49-F238E27FC236}">
                <a16:creationId xmlns:a16="http://schemas.microsoft.com/office/drawing/2014/main" id="{9904E8EC-C065-4118-B3F1-5C6C0B9B2A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89" b="97610" l="3483" r="95025">
                        <a14:foregroundMark x1="28856" y1="7570" x2="20896" y2="17131"/>
                        <a14:foregroundMark x1="20896" y1="17131" x2="17413" y2="41036"/>
                        <a14:foregroundMark x1="17413" y1="41036" x2="20398" y2="54582"/>
                        <a14:foregroundMark x1="28856" y1="14343" x2="38308" y2="7171"/>
                        <a14:foregroundMark x1="38308" y1="7171" x2="50249" y2="5578"/>
                        <a14:foregroundMark x1="50249" y1="5578" x2="78607" y2="20319"/>
                        <a14:foregroundMark x1="78607" y1="20319" x2="88060" y2="35857"/>
                        <a14:foregroundMark x1="88060" y1="35857" x2="86070" y2="69721"/>
                        <a14:foregroundMark x1="86070" y1="69721" x2="74627" y2="88845"/>
                        <a14:foregroundMark x1="74627" y1="88845" x2="50249" y2="94422"/>
                        <a14:foregroundMark x1="50249" y1="94422" x2="29353" y2="88845"/>
                        <a14:foregroundMark x1="29353" y1="88845" x2="8458" y2="63745"/>
                        <a14:foregroundMark x1="8458" y1="63745" x2="3483" y2="42629"/>
                        <a14:foregroundMark x1="3483" y1="42629" x2="4478" y2="34661"/>
                        <a14:foregroundMark x1="45771" y1="3187" x2="46766" y2="7570"/>
                        <a14:foregroundMark x1="88557" y1="50598" x2="95522" y2="50996"/>
                        <a14:foregroundMark x1="8955" y1="65737" x2="29353" y2="84064"/>
                        <a14:foregroundMark x1="17910" y1="60558" x2="50746" y2="73307"/>
                        <a14:foregroundMark x1="49751" y1="80876" x2="56219" y2="97610"/>
                      </a14:backgroundRemoval>
                    </a14:imgEffect>
                  </a14:imgLayer>
                </a14:imgProps>
              </a:ext>
              <a:ext uri="{28A0092B-C50C-407E-A947-70E740481C1C}">
                <a14:useLocalDpi xmlns:a14="http://schemas.microsoft.com/office/drawing/2010/main" val="0"/>
              </a:ext>
            </a:extLst>
          </a:blip>
          <a:stretch>
            <a:fillRect/>
          </a:stretch>
        </p:blipFill>
        <p:spPr>
          <a:xfrm>
            <a:off x="7739281" y="849822"/>
            <a:ext cx="3614519" cy="4513653"/>
          </a:xfrm>
          <a:prstGeom prst="ellipse">
            <a:avLst/>
          </a:prstGeom>
          <a:ln>
            <a:noFill/>
          </a:ln>
          <a:effectLst>
            <a:softEdge rad="112500"/>
          </a:effectLst>
        </p:spPr>
      </p:pic>
      <p:sp>
        <p:nvSpPr>
          <p:cNvPr id="9" name="Schemat blokowy: terminator 8">
            <a:extLst>
              <a:ext uri="{FF2B5EF4-FFF2-40B4-BE49-F238E27FC236}">
                <a16:creationId xmlns:a16="http://schemas.microsoft.com/office/drawing/2014/main" id="{7E773399-4B2C-4210-9982-68892C7116AD}"/>
              </a:ext>
            </a:extLst>
          </p:cNvPr>
          <p:cNvSpPr/>
          <p:nvPr/>
        </p:nvSpPr>
        <p:spPr>
          <a:xfrm>
            <a:off x="6986736" y="5390597"/>
            <a:ext cx="5119607" cy="1325562"/>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chemeClr val="tx1"/>
                </a:solidFill>
                <a:latin typeface="Times New Roman" panose="02020603050405020304" pitchFamily="18" charset="0"/>
                <a:cs typeface="Times New Roman" panose="02020603050405020304" pitchFamily="18" charset="0"/>
              </a:rPr>
              <a:t>Fryderyk Chopin </a:t>
            </a:r>
            <a:r>
              <a:rPr lang="pl-PL" sz="2400" dirty="0">
                <a:solidFill>
                  <a:schemeClr val="tx1"/>
                </a:solidFill>
                <a:latin typeface="Times New Roman" panose="02020603050405020304" pitchFamily="18" charset="0"/>
                <a:cs typeface="Times New Roman" panose="02020603050405020304" pitchFamily="18" charset="0"/>
              </a:rPr>
              <a:t>to najbardziej znany polski kompozytor, był bardzo zdolnym pianistą.</a:t>
            </a:r>
          </a:p>
        </p:txBody>
      </p:sp>
    </p:spTree>
    <p:extLst>
      <p:ext uri="{BB962C8B-B14F-4D97-AF65-F5344CB8AC3E}">
        <p14:creationId xmlns:p14="http://schemas.microsoft.com/office/powerpoint/2010/main" val="3130435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C0EA3561-EAE1-48C7-B600-BE53D30D759E}"/>
              </a:ext>
            </a:extLst>
          </p:cNvPr>
          <p:cNvSpPr>
            <a:spLocks noGrp="1"/>
          </p:cNvSpPr>
          <p:nvPr>
            <p:ph idx="1"/>
          </p:nvPr>
        </p:nvSpPr>
        <p:spPr>
          <a:xfrm>
            <a:off x="460849" y="1129131"/>
            <a:ext cx="4865177" cy="5030088"/>
          </a:xfrm>
        </p:spPr>
        <p:txBody>
          <a:bodyPr>
            <a:normAutofit/>
          </a:bodyPr>
          <a:lstStyle/>
          <a:p>
            <a:pPr marL="0" indent="0" algn="ctr">
              <a:buNone/>
            </a:pPr>
            <a:r>
              <a:rPr lang="pl-PL" sz="3000" dirty="0">
                <a:latin typeface="Times New Roman" panose="02020603050405020304" pitchFamily="18" charset="0"/>
                <a:cs typeface="Times New Roman" panose="02020603050405020304" pitchFamily="18" charset="0"/>
              </a:rPr>
              <a:t>W maju obchodzimy jedno z ważniejszych świąt dla Polaków- Święto Konstytucji 3 Maja, natomiast 2 maja świętujemy Dzień Flagi. Uroczystości te są okazją do rozmów na temat patriotyzmu, roli ojczyzny w naszym życiu oraz wartości symboli narodowych.</a:t>
            </a:r>
          </a:p>
        </p:txBody>
      </p:sp>
      <p:pic>
        <p:nvPicPr>
          <p:cNvPr id="4" name="Obraz 3">
            <a:extLst>
              <a:ext uri="{FF2B5EF4-FFF2-40B4-BE49-F238E27FC236}">
                <a16:creationId xmlns:a16="http://schemas.microsoft.com/office/drawing/2014/main" id="{53080621-1965-4A5B-9704-9382401520C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417" b="92917" l="2813" r="98438">
                        <a14:foregroundMark x1="19063" y1="27917" x2="30625" y2="18750"/>
                        <a14:foregroundMark x1="30625" y1="18750" x2="51875" y2="10000"/>
                        <a14:foregroundMark x1="51875" y1="10000" x2="64688" y2="19167"/>
                        <a14:foregroundMark x1="64688" y1="19167" x2="75625" y2="20000"/>
                        <a14:foregroundMark x1="75625" y1="20000" x2="84063" y2="25833"/>
                        <a14:foregroundMark x1="84063" y1="25833" x2="84375" y2="25833"/>
                        <a14:foregroundMark x1="50313" y1="9583" x2="52500" y2="5417"/>
                        <a14:foregroundMark x1="48438" y1="87083" x2="54063" y2="93333"/>
                        <a14:foregroundMark x1="16875" y1="90833" x2="22813" y2="72500"/>
                        <a14:foregroundMark x1="30312" y1="90417" x2="25625" y2="79167"/>
                        <a14:foregroundMark x1="25625" y1="79167" x2="28125" y2="72917"/>
                        <a14:foregroundMark x1="12188" y1="69167" x2="15625" y2="75833"/>
                        <a14:foregroundMark x1="12500" y1="73333" x2="12188" y2="70833"/>
                        <a14:foregroundMark x1="15000" y1="75417" x2="16875" y2="78750"/>
                        <a14:foregroundMark x1="10625" y1="71250" x2="15937" y2="65833"/>
                        <a14:foregroundMark x1="11563" y1="68750" x2="11563" y2="65833"/>
                        <a14:foregroundMark x1="16875" y1="36250" x2="28750" y2="15000"/>
                        <a14:foregroundMark x1="19063" y1="43333" x2="18438" y2="52500"/>
                        <a14:foregroundMark x1="36250" y1="32917" x2="33125" y2="61250"/>
                        <a14:foregroundMark x1="2813" y1="12500" x2="5938" y2="17917"/>
                        <a14:foregroundMark x1="83750" y1="43750" x2="87188" y2="55000"/>
                        <a14:foregroundMark x1="87188" y1="55000" x2="87188" y2="55417"/>
                        <a14:foregroundMark x1="69063" y1="60833" x2="69375" y2="68333"/>
                        <a14:foregroundMark x1="55000" y1="43333" x2="59375" y2="51250"/>
                        <a14:foregroundMark x1="44688" y1="32917" x2="56563" y2="50000"/>
                        <a14:foregroundMark x1="94063" y1="17917" x2="95625" y2="17917"/>
                        <a14:foregroundMark x1="93750" y1="17500" x2="95938" y2="15833"/>
                        <a14:foregroundMark x1="96563" y1="15000" x2="96563" y2="12917"/>
                        <a14:foregroundMark x1="98438" y1="13333" x2="98438" y2="13333"/>
                        <a14:foregroundMark x1="57188" y1="23750" x2="64375" y2="18333"/>
                        <a14:foregroundMark x1="55937" y1="8333" x2="57188" y2="9167"/>
                        <a14:foregroundMark x1="37813" y1="30417" x2="46875" y2="44583"/>
                        <a14:foregroundMark x1="46875" y1="44583" x2="49375" y2="55833"/>
                        <a14:foregroundMark x1="64688" y1="39167" x2="70000" y2="41667"/>
                        <a14:foregroundMark x1="80938" y1="32917" x2="84688" y2="35417"/>
                        <a14:foregroundMark x1="70625" y1="91667" x2="71875" y2="81667"/>
                        <a14:foregroundMark x1="82188" y1="85000" x2="80625" y2="81667"/>
                        <a14:foregroundMark x1="83438" y1="88750" x2="82813" y2="87500"/>
                      </a14:backgroundRemoval>
                    </a14:imgEffect>
                  </a14:imgLayer>
                </a14:imgProps>
              </a:ext>
              <a:ext uri="{28A0092B-C50C-407E-A947-70E740481C1C}">
                <a14:useLocalDpi xmlns:a14="http://schemas.microsoft.com/office/drawing/2010/main" val="0"/>
              </a:ext>
            </a:extLst>
          </a:blip>
          <a:stretch>
            <a:fillRect/>
          </a:stretch>
        </p:blipFill>
        <p:spPr>
          <a:xfrm>
            <a:off x="5445296" y="871059"/>
            <a:ext cx="6524848" cy="4893636"/>
          </a:xfrm>
          <a:prstGeom prst="rect">
            <a:avLst/>
          </a:prstGeom>
        </p:spPr>
      </p:pic>
    </p:spTree>
    <p:extLst>
      <p:ext uri="{BB962C8B-B14F-4D97-AF65-F5344CB8AC3E}">
        <p14:creationId xmlns:p14="http://schemas.microsoft.com/office/powerpoint/2010/main" val="179417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3A5F598-D9C1-4E1A-AE30-0A7BE8F33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725" y="530817"/>
            <a:ext cx="3823252" cy="4521631"/>
          </a:xfrm>
          <a:prstGeom prst="ellipse">
            <a:avLst/>
          </a:prstGeom>
          <a:ln>
            <a:noFill/>
          </a:ln>
          <a:effectLst>
            <a:softEdge rad="112500"/>
          </a:effectLst>
        </p:spPr>
      </p:pic>
      <p:sp>
        <p:nvSpPr>
          <p:cNvPr id="6" name="Schemat blokowy: terminator 5">
            <a:extLst>
              <a:ext uri="{FF2B5EF4-FFF2-40B4-BE49-F238E27FC236}">
                <a16:creationId xmlns:a16="http://schemas.microsoft.com/office/drawing/2014/main" id="{7BBA5570-E3E9-469F-A2DE-26966EDFCB19}"/>
              </a:ext>
            </a:extLst>
          </p:cNvPr>
          <p:cNvSpPr/>
          <p:nvPr/>
        </p:nvSpPr>
        <p:spPr>
          <a:xfrm>
            <a:off x="317547" y="5328604"/>
            <a:ext cx="5119607" cy="1325562"/>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chemeClr val="tx1"/>
                </a:solidFill>
                <a:latin typeface="Times New Roman" panose="02020603050405020304" pitchFamily="18" charset="0"/>
                <a:cs typeface="Times New Roman" panose="02020603050405020304" pitchFamily="18" charset="0"/>
              </a:rPr>
              <a:t>Adam Mickiewicz</a:t>
            </a:r>
            <a:r>
              <a:rPr lang="pl-PL" sz="2400" dirty="0">
                <a:solidFill>
                  <a:schemeClr val="tx1"/>
                </a:solidFill>
                <a:latin typeface="Times New Roman" panose="02020603050405020304" pitchFamily="18" charset="0"/>
                <a:cs typeface="Times New Roman" panose="02020603050405020304" pitchFamily="18" charset="0"/>
              </a:rPr>
              <a:t> jeden z najbardziej znanych poetów, twórca słynnego poematu „Pan Tadeusz”.</a:t>
            </a:r>
            <a:endParaRPr lang="pl-PL" sz="2400" b="1" dirty="0">
              <a:solidFill>
                <a:schemeClr val="tx1"/>
              </a:solidFill>
              <a:latin typeface="Times New Roman" panose="02020603050405020304" pitchFamily="18" charset="0"/>
              <a:cs typeface="Times New Roman" panose="02020603050405020304" pitchFamily="18" charset="0"/>
            </a:endParaRPr>
          </a:p>
        </p:txBody>
      </p:sp>
      <p:sp>
        <p:nvSpPr>
          <p:cNvPr id="7" name="Schemat blokowy: terminator 6">
            <a:extLst>
              <a:ext uri="{FF2B5EF4-FFF2-40B4-BE49-F238E27FC236}">
                <a16:creationId xmlns:a16="http://schemas.microsoft.com/office/drawing/2014/main" id="{1BAFEED2-0D3A-4E3E-AC0F-76E762853604}"/>
              </a:ext>
            </a:extLst>
          </p:cNvPr>
          <p:cNvSpPr/>
          <p:nvPr/>
        </p:nvSpPr>
        <p:spPr>
          <a:xfrm>
            <a:off x="6096000" y="5328604"/>
            <a:ext cx="5778453" cy="1325562"/>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solidFill>
                  <a:schemeClr val="tx1"/>
                </a:solidFill>
                <a:latin typeface="Times New Roman" panose="02020603050405020304" pitchFamily="18" charset="0"/>
                <a:cs typeface="Times New Roman" panose="02020603050405020304" pitchFamily="18" charset="0"/>
              </a:rPr>
              <a:t>Maria Skłodowska- Curie</a:t>
            </a:r>
            <a:r>
              <a:rPr lang="pl-PL" sz="2200" dirty="0">
                <a:solidFill>
                  <a:schemeClr val="tx1"/>
                </a:solidFill>
                <a:latin typeface="Times New Roman" panose="02020603050405020304" pitchFamily="18" charset="0"/>
                <a:cs typeface="Times New Roman" panose="02020603050405020304" pitchFamily="18" charset="0"/>
              </a:rPr>
              <a:t> była wybitną uczoną w dziedzinie chemii. Była pierwszą kobietą, która otrzymała Nagrodę Nobla.</a:t>
            </a:r>
            <a:endParaRPr lang="pl-PL" sz="2200" b="1" dirty="0">
              <a:solidFill>
                <a:schemeClr val="tx1"/>
              </a:solidFill>
              <a:latin typeface="Times New Roman" panose="02020603050405020304" pitchFamily="18" charset="0"/>
              <a:cs typeface="Times New Roman" panose="02020603050405020304" pitchFamily="18" charset="0"/>
            </a:endParaRPr>
          </a:p>
        </p:txBody>
      </p:sp>
      <p:pic>
        <p:nvPicPr>
          <p:cNvPr id="9" name="Obraz 8">
            <a:extLst>
              <a:ext uri="{FF2B5EF4-FFF2-40B4-BE49-F238E27FC236}">
                <a16:creationId xmlns:a16="http://schemas.microsoft.com/office/drawing/2014/main" id="{51B154F5-B5D8-48DF-A460-8E2BD65D4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241" y="358818"/>
            <a:ext cx="3916490" cy="4848614"/>
          </a:xfrm>
          <a:prstGeom prst="ellipse">
            <a:avLst/>
          </a:prstGeom>
          <a:ln>
            <a:noFill/>
          </a:ln>
          <a:effectLst>
            <a:softEdge rad="112500"/>
          </a:effectLst>
        </p:spPr>
      </p:pic>
    </p:spTree>
    <p:extLst>
      <p:ext uri="{BB962C8B-B14F-4D97-AF65-F5344CB8AC3E}">
        <p14:creationId xmlns:p14="http://schemas.microsoft.com/office/powerpoint/2010/main" val="2142684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hemat blokowy: terminator 3">
            <a:extLst>
              <a:ext uri="{FF2B5EF4-FFF2-40B4-BE49-F238E27FC236}">
                <a16:creationId xmlns:a16="http://schemas.microsoft.com/office/drawing/2014/main" id="{F512FBF8-CB1D-4714-8506-F8EC33299131}"/>
              </a:ext>
            </a:extLst>
          </p:cNvPr>
          <p:cNvSpPr/>
          <p:nvPr/>
        </p:nvSpPr>
        <p:spPr>
          <a:xfrm>
            <a:off x="317547" y="5328604"/>
            <a:ext cx="5119607" cy="1325562"/>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chemeClr val="tx1"/>
                </a:solidFill>
                <a:latin typeface="Times New Roman" panose="02020603050405020304" pitchFamily="18" charset="0"/>
                <a:cs typeface="Times New Roman" panose="02020603050405020304" pitchFamily="18" charset="0"/>
              </a:rPr>
              <a:t>Ignacy Łukasiewicz </a:t>
            </a:r>
            <a:r>
              <a:rPr lang="pl-PL" sz="2400" dirty="0">
                <a:solidFill>
                  <a:schemeClr val="tx1"/>
                </a:solidFill>
                <a:latin typeface="Times New Roman" panose="02020603050405020304" pitchFamily="18" charset="0"/>
                <a:cs typeface="Times New Roman" panose="02020603050405020304" pitchFamily="18" charset="0"/>
              </a:rPr>
              <a:t>wynalazca lampy naftowej.</a:t>
            </a:r>
            <a:endParaRPr lang="pl-PL" sz="2400" b="1" dirty="0">
              <a:solidFill>
                <a:schemeClr val="tx1"/>
              </a:solidFill>
              <a:latin typeface="Times New Roman" panose="02020603050405020304" pitchFamily="18" charset="0"/>
              <a:cs typeface="Times New Roman" panose="02020603050405020304" pitchFamily="18" charset="0"/>
            </a:endParaRPr>
          </a:p>
        </p:txBody>
      </p:sp>
      <p:pic>
        <p:nvPicPr>
          <p:cNvPr id="6" name="Obraz 5">
            <a:extLst>
              <a:ext uri="{FF2B5EF4-FFF2-40B4-BE49-F238E27FC236}">
                <a16:creationId xmlns:a16="http://schemas.microsoft.com/office/drawing/2014/main" id="{69CA42F8-FBBD-4792-9FDB-6E3CE9A98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352" y="203834"/>
            <a:ext cx="3685611" cy="5045192"/>
          </a:xfrm>
          <a:prstGeom prst="ellipse">
            <a:avLst/>
          </a:prstGeom>
          <a:ln>
            <a:noFill/>
          </a:ln>
          <a:effectLst>
            <a:softEdge rad="112500"/>
          </a:effectLst>
        </p:spPr>
      </p:pic>
      <p:sp>
        <p:nvSpPr>
          <p:cNvPr id="7" name="Schemat blokowy: terminator 6">
            <a:extLst>
              <a:ext uri="{FF2B5EF4-FFF2-40B4-BE49-F238E27FC236}">
                <a16:creationId xmlns:a16="http://schemas.microsoft.com/office/drawing/2014/main" id="{3B7FE825-CF9D-4CB2-A6EA-CF2EF1ACCB67}"/>
              </a:ext>
            </a:extLst>
          </p:cNvPr>
          <p:cNvSpPr/>
          <p:nvPr/>
        </p:nvSpPr>
        <p:spPr>
          <a:xfrm>
            <a:off x="6607276" y="5328604"/>
            <a:ext cx="5119607" cy="1325562"/>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chemeClr val="tx1"/>
                </a:solidFill>
                <a:latin typeface="Times New Roman" panose="02020603050405020304" pitchFamily="18" charset="0"/>
                <a:cs typeface="Times New Roman" panose="02020603050405020304" pitchFamily="18" charset="0"/>
              </a:rPr>
              <a:t>Jan Paweł II </a:t>
            </a:r>
            <a:r>
              <a:rPr lang="pl-PL" sz="2400" dirty="0">
                <a:solidFill>
                  <a:schemeClr val="tx1"/>
                </a:solidFill>
                <a:latin typeface="Times New Roman" panose="02020603050405020304" pitchFamily="18" charset="0"/>
                <a:cs typeface="Times New Roman" panose="02020603050405020304" pitchFamily="18" charset="0"/>
              </a:rPr>
              <a:t>pierwszy Polak, który został głową kościoła katolickiego- papieżem.</a:t>
            </a:r>
            <a:endParaRPr lang="pl-PL" sz="2400" b="1" dirty="0">
              <a:solidFill>
                <a:schemeClr val="tx1"/>
              </a:solidFill>
              <a:latin typeface="Times New Roman" panose="02020603050405020304" pitchFamily="18" charset="0"/>
              <a:cs typeface="Times New Roman" panose="02020603050405020304" pitchFamily="18" charset="0"/>
            </a:endParaRPr>
          </a:p>
        </p:txBody>
      </p:sp>
      <p:pic>
        <p:nvPicPr>
          <p:cNvPr id="9" name="Obraz 8">
            <a:extLst>
              <a:ext uri="{FF2B5EF4-FFF2-40B4-BE49-F238E27FC236}">
                <a16:creationId xmlns:a16="http://schemas.microsoft.com/office/drawing/2014/main" id="{5E82D2A3-5FFC-4746-829A-CBC46ACDB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037" y="247176"/>
            <a:ext cx="3685611" cy="5001850"/>
          </a:xfrm>
          <a:prstGeom prst="ellipse">
            <a:avLst/>
          </a:prstGeom>
          <a:ln>
            <a:noFill/>
          </a:ln>
          <a:effectLst>
            <a:softEdge rad="112500"/>
          </a:effectLst>
        </p:spPr>
      </p:pic>
    </p:spTree>
    <p:extLst>
      <p:ext uri="{BB962C8B-B14F-4D97-AF65-F5344CB8AC3E}">
        <p14:creationId xmlns:p14="http://schemas.microsoft.com/office/powerpoint/2010/main" val="169709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ECD428-F1D8-456D-B627-B06C9B066C73}"/>
              </a:ext>
            </a:extLst>
          </p:cNvPr>
          <p:cNvSpPr>
            <a:spLocks noGrp="1"/>
          </p:cNvSpPr>
          <p:nvPr>
            <p:ph type="title"/>
          </p:nvPr>
        </p:nvSpPr>
        <p:spPr>
          <a:xfrm>
            <a:off x="838200" y="0"/>
            <a:ext cx="10515600" cy="1325563"/>
          </a:xfrm>
        </p:spPr>
        <p:txBody>
          <a:bodyPr>
            <a:normAutofit/>
          </a:bodyPr>
          <a:lstStyle/>
          <a:p>
            <a:pPr algn="ctr"/>
            <a:r>
              <a:rPr lang="pl-PL" sz="5400" b="1" dirty="0">
                <a:effectLst>
                  <a:outerShdw blurRad="38100" dist="38100" dir="2700000" algn="tl">
                    <a:srgbClr val="000000">
                      <a:alpha val="43137"/>
                    </a:srgbClr>
                  </a:outerShdw>
                </a:effectLst>
                <a:latin typeface="Monotype Corsiva" panose="03010101010201010101" pitchFamily="66" charset="0"/>
              </a:rPr>
              <a:t>Polskie zabytki</a:t>
            </a:r>
          </a:p>
        </p:txBody>
      </p:sp>
      <p:sp>
        <p:nvSpPr>
          <p:cNvPr id="4" name="Schemat blokowy: terminator 3">
            <a:extLst>
              <a:ext uri="{FF2B5EF4-FFF2-40B4-BE49-F238E27FC236}">
                <a16:creationId xmlns:a16="http://schemas.microsoft.com/office/drawing/2014/main" id="{65A923E0-1511-421B-B6BA-4F298AA3743E}"/>
              </a:ext>
            </a:extLst>
          </p:cNvPr>
          <p:cNvSpPr/>
          <p:nvPr/>
        </p:nvSpPr>
        <p:spPr>
          <a:xfrm>
            <a:off x="1082420" y="5685282"/>
            <a:ext cx="4610914" cy="76481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solidFill>
                  <a:schemeClr val="tx1"/>
                </a:solidFill>
                <a:latin typeface="Times New Roman" panose="02020603050405020304" pitchFamily="18" charset="0"/>
                <a:cs typeface="Times New Roman" panose="02020603050405020304" pitchFamily="18" charset="0"/>
              </a:rPr>
              <a:t>Starówka w Warszawie</a:t>
            </a:r>
          </a:p>
        </p:txBody>
      </p:sp>
      <p:pic>
        <p:nvPicPr>
          <p:cNvPr id="6" name="Obraz 5">
            <a:extLst>
              <a:ext uri="{FF2B5EF4-FFF2-40B4-BE49-F238E27FC236}">
                <a16:creationId xmlns:a16="http://schemas.microsoft.com/office/drawing/2014/main" id="{5E6D82FD-2967-42E3-998E-5DA846E58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56" y="1557675"/>
            <a:ext cx="5596485" cy="3742649"/>
          </a:xfrm>
          <a:prstGeom prst="rect">
            <a:avLst/>
          </a:prstGeom>
          <a:ln>
            <a:noFill/>
          </a:ln>
          <a:effectLst>
            <a:outerShdw blurRad="292100" dist="139700" dir="2700000" algn="tl" rotWithShape="0">
              <a:srgbClr val="333333">
                <a:alpha val="65000"/>
              </a:srgbClr>
            </a:outerShdw>
          </a:effectLst>
        </p:spPr>
      </p:pic>
      <p:sp>
        <p:nvSpPr>
          <p:cNvPr id="7" name="Schemat blokowy: terminator 6">
            <a:extLst>
              <a:ext uri="{FF2B5EF4-FFF2-40B4-BE49-F238E27FC236}">
                <a16:creationId xmlns:a16="http://schemas.microsoft.com/office/drawing/2014/main" id="{105754B2-338F-4154-9DD5-96AFC5C94C39}"/>
              </a:ext>
            </a:extLst>
          </p:cNvPr>
          <p:cNvSpPr/>
          <p:nvPr/>
        </p:nvSpPr>
        <p:spPr>
          <a:xfrm>
            <a:off x="7229793" y="5685282"/>
            <a:ext cx="4610914" cy="76481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solidFill>
                  <a:schemeClr val="tx1"/>
                </a:solidFill>
                <a:latin typeface="Times New Roman" panose="02020603050405020304" pitchFamily="18" charset="0"/>
                <a:cs typeface="Times New Roman" panose="02020603050405020304" pitchFamily="18" charset="0"/>
              </a:rPr>
              <a:t>Stare Miasto w Krakowie</a:t>
            </a:r>
          </a:p>
        </p:txBody>
      </p:sp>
      <p:pic>
        <p:nvPicPr>
          <p:cNvPr id="9" name="Obraz 8">
            <a:extLst>
              <a:ext uri="{FF2B5EF4-FFF2-40B4-BE49-F238E27FC236}">
                <a16:creationId xmlns:a16="http://schemas.microsoft.com/office/drawing/2014/main" id="{7C23538A-F497-4604-A5D6-B110DEE68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094" y="1482387"/>
            <a:ext cx="5726906" cy="3817937"/>
          </a:xfrm>
          <a:prstGeom prst="rect">
            <a:avLst/>
          </a:prstGeom>
          <a:ln>
            <a:noFill/>
          </a:ln>
          <a:effectLst>
            <a:softEdge rad="112500"/>
          </a:effectLst>
        </p:spPr>
      </p:pic>
    </p:spTree>
    <p:extLst>
      <p:ext uri="{BB962C8B-B14F-4D97-AF65-F5344CB8AC3E}">
        <p14:creationId xmlns:p14="http://schemas.microsoft.com/office/powerpoint/2010/main" val="2869318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hemat blokowy: terminator 3">
            <a:extLst>
              <a:ext uri="{FF2B5EF4-FFF2-40B4-BE49-F238E27FC236}">
                <a16:creationId xmlns:a16="http://schemas.microsoft.com/office/drawing/2014/main" id="{D6529607-740C-4D15-AB9D-9C30BDA380B3}"/>
              </a:ext>
            </a:extLst>
          </p:cNvPr>
          <p:cNvSpPr/>
          <p:nvPr/>
        </p:nvSpPr>
        <p:spPr>
          <a:xfrm>
            <a:off x="798249" y="5638685"/>
            <a:ext cx="4610914" cy="76481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solidFill>
                  <a:schemeClr val="tx1"/>
                </a:solidFill>
                <a:latin typeface="Times New Roman" panose="02020603050405020304" pitchFamily="18" charset="0"/>
                <a:cs typeface="Times New Roman" panose="02020603050405020304" pitchFamily="18" charset="0"/>
              </a:rPr>
              <a:t>Kościół Pokoju w Jaworze</a:t>
            </a:r>
          </a:p>
        </p:txBody>
      </p:sp>
      <p:pic>
        <p:nvPicPr>
          <p:cNvPr id="6" name="Obraz 5">
            <a:extLst>
              <a:ext uri="{FF2B5EF4-FFF2-40B4-BE49-F238E27FC236}">
                <a16:creationId xmlns:a16="http://schemas.microsoft.com/office/drawing/2014/main" id="{1D0123BE-705A-4D2E-8D03-474B3F86F2BE}"/>
              </a:ext>
            </a:extLst>
          </p:cNvPr>
          <p:cNvPicPr>
            <a:picLocks noChangeAspect="1"/>
          </p:cNvPicPr>
          <p:nvPr/>
        </p:nvPicPr>
        <p:blipFill rotWithShape="1">
          <a:blip r:embed="rId2">
            <a:extLst>
              <a:ext uri="{28A0092B-C50C-407E-A947-70E740481C1C}">
                <a14:useLocalDpi xmlns:a14="http://schemas.microsoft.com/office/drawing/2010/main" val="0"/>
              </a:ext>
            </a:extLst>
          </a:blip>
          <a:srcRect b="8130"/>
          <a:stretch/>
        </p:blipFill>
        <p:spPr>
          <a:xfrm>
            <a:off x="297393" y="836909"/>
            <a:ext cx="5576465" cy="4324027"/>
          </a:xfrm>
          <a:prstGeom prst="rect">
            <a:avLst/>
          </a:prstGeom>
          <a:ln>
            <a:noFill/>
          </a:ln>
          <a:effectLst>
            <a:outerShdw blurRad="292100" dist="139700" dir="2700000" algn="tl" rotWithShape="0">
              <a:srgbClr val="333333">
                <a:alpha val="65000"/>
              </a:srgbClr>
            </a:outerShdw>
          </a:effectLst>
        </p:spPr>
      </p:pic>
      <p:sp>
        <p:nvSpPr>
          <p:cNvPr id="7" name="Schemat blokowy: terminator 6">
            <a:extLst>
              <a:ext uri="{FF2B5EF4-FFF2-40B4-BE49-F238E27FC236}">
                <a16:creationId xmlns:a16="http://schemas.microsoft.com/office/drawing/2014/main" id="{BEE90A76-7895-4990-827F-EF16DC742FAF}"/>
              </a:ext>
            </a:extLst>
          </p:cNvPr>
          <p:cNvSpPr/>
          <p:nvPr/>
        </p:nvSpPr>
        <p:spPr>
          <a:xfrm>
            <a:off x="7064766" y="5638685"/>
            <a:ext cx="4610914" cy="76481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solidFill>
                  <a:schemeClr val="tx1"/>
                </a:solidFill>
                <a:latin typeface="Times New Roman" panose="02020603050405020304" pitchFamily="18" charset="0"/>
                <a:cs typeface="Times New Roman" panose="02020603050405020304" pitchFamily="18" charset="0"/>
              </a:rPr>
              <a:t>Kopalnia soli w Wieliczce</a:t>
            </a:r>
          </a:p>
        </p:txBody>
      </p:sp>
      <p:pic>
        <p:nvPicPr>
          <p:cNvPr id="9" name="Obraz 8">
            <a:extLst>
              <a:ext uri="{FF2B5EF4-FFF2-40B4-BE49-F238E27FC236}">
                <a16:creationId xmlns:a16="http://schemas.microsoft.com/office/drawing/2014/main" id="{ADA06F5F-703E-4475-899D-B02874F46387}"/>
              </a:ext>
            </a:extLst>
          </p:cNvPr>
          <p:cNvPicPr>
            <a:picLocks noChangeAspect="1"/>
          </p:cNvPicPr>
          <p:nvPr/>
        </p:nvPicPr>
        <p:blipFill rotWithShape="1">
          <a:blip r:embed="rId3">
            <a:extLst>
              <a:ext uri="{28A0092B-C50C-407E-A947-70E740481C1C}">
                <a14:useLocalDpi xmlns:a14="http://schemas.microsoft.com/office/drawing/2010/main" val="0"/>
              </a:ext>
            </a:extLst>
          </a:blip>
          <a:srcRect b="18081"/>
          <a:stretch/>
        </p:blipFill>
        <p:spPr>
          <a:xfrm>
            <a:off x="6436963" y="850389"/>
            <a:ext cx="5579680" cy="43105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4455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hemat blokowy: terminator 3">
            <a:extLst>
              <a:ext uri="{FF2B5EF4-FFF2-40B4-BE49-F238E27FC236}">
                <a16:creationId xmlns:a16="http://schemas.microsoft.com/office/drawing/2014/main" id="{55520BB0-F5E2-4164-A29A-A186EAB01B6B}"/>
              </a:ext>
            </a:extLst>
          </p:cNvPr>
          <p:cNvSpPr/>
          <p:nvPr/>
        </p:nvSpPr>
        <p:spPr>
          <a:xfrm>
            <a:off x="923356" y="5576793"/>
            <a:ext cx="4610914" cy="76481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solidFill>
                  <a:schemeClr val="tx1"/>
                </a:solidFill>
                <a:latin typeface="Times New Roman" panose="02020603050405020304" pitchFamily="18" charset="0"/>
                <a:cs typeface="Times New Roman" panose="02020603050405020304" pitchFamily="18" charset="0"/>
              </a:rPr>
              <a:t>Kalwaria Zebrzydowska</a:t>
            </a:r>
          </a:p>
        </p:txBody>
      </p:sp>
      <p:pic>
        <p:nvPicPr>
          <p:cNvPr id="6" name="Obraz 5">
            <a:extLst>
              <a:ext uri="{FF2B5EF4-FFF2-40B4-BE49-F238E27FC236}">
                <a16:creationId xmlns:a16="http://schemas.microsoft.com/office/drawing/2014/main" id="{521DF24D-BD13-4AB2-B59D-2623BB8AB3BC}"/>
              </a:ext>
            </a:extLst>
          </p:cNvPr>
          <p:cNvPicPr>
            <a:picLocks noChangeAspect="1"/>
          </p:cNvPicPr>
          <p:nvPr/>
        </p:nvPicPr>
        <p:blipFill rotWithShape="1">
          <a:blip r:embed="rId2">
            <a:extLst>
              <a:ext uri="{28A0092B-C50C-407E-A947-70E740481C1C}">
                <a14:useLocalDpi xmlns:a14="http://schemas.microsoft.com/office/drawing/2010/main" val="0"/>
              </a:ext>
            </a:extLst>
          </a:blip>
          <a:srcRect l="9458" r="15288"/>
          <a:stretch/>
        </p:blipFill>
        <p:spPr>
          <a:xfrm>
            <a:off x="361627" y="626712"/>
            <a:ext cx="5734373" cy="4457700"/>
          </a:xfrm>
          <a:prstGeom prst="rect">
            <a:avLst/>
          </a:prstGeom>
          <a:ln>
            <a:noFill/>
          </a:ln>
          <a:effectLst>
            <a:softEdge rad="112500"/>
          </a:effectLst>
        </p:spPr>
      </p:pic>
      <p:sp>
        <p:nvSpPr>
          <p:cNvPr id="7" name="Schemat blokowy: terminator 6">
            <a:extLst>
              <a:ext uri="{FF2B5EF4-FFF2-40B4-BE49-F238E27FC236}">
                <a16:creationId xmlns:a16="http://schemas.microsoft.com/office/drawing/2014/main" id="{399D5247-F779-4036-8205-725FADC8BF20}"/>
              </a:ext>
            </a:extLst>
          </p:cNvPr>
          <p:cNvSpPr/>
          <p:nvPr/>
        </p:nvSpPr>
        <p:spPr>
          <a:xfrm>
            <a:off x="6840869" y="5576793"/>
            <a:ext cx="4610914" cy="76481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solidFill>
                  <a:schemeClr val="tx1"/>
                </a:solidFill>
                <a:latin typeface="Times New Roman" panose="02020603050405020304" pitchFamily="18" charset="0"/>
                <a:cs typeface="Times New Roman" panose="02020603050405020304" pitchFamily="18" charset="0"/>
              </a:rPr>
              <a:t>Zamek krzyżacki w Malborku</a:t>
            </a:r>
          </a:p>
        </p:txBody>
      </p:sp>
      <p:pic>
        <p:nvPicPr>
          <p:cNvPr id="9" name="Obraz 8">
            <a:extLst>
              <a:ext uri="{FF2B5EF4-FFF2-40B4-BE49-F238E27FC236}">
                <a16:creationId xmlns:a16="http://schemas.microsoft.com/office/drawing/2014/main" id="{58F9E462-8837-46E2-93B6-55862C7BE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132" y="739282"/>
            <a:ext cx="5688389" cy="4232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8061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CCD5D4-2A03-407C-8DBA-DF9D0CDEF48F}"/>
              </a:ext>
            </a:extLst>
          </p:cNvPr>
          <p:cNvSpPr>
            <a:spLocks noGrp="1"/>
          </p:cNvSpPr>
          <p:nvPr>
            <p:ph type="title"/>
          </p:nvPr>
        </p:nvSpPr>
        <p:spPr>
          <a:xfrm>
            <a:off x="838200" y="28357"/>
            <a:ext cx="10515600" cy="1325563"/>
          </a:xfrm>
        </p:spPr>
        <p:txBody>
          <a:bodyPr/>
          <a:lstStyle/>
          <a:p>
            <a:pPr algn="ctr"/>
            <a:r>
              <a:rPr lang="pl-PL" b="1" dirty="0">
                <a:effectLst>
                  <a:outerShdw blurRad="38100" dist="38100" dir="2700000" algn="tl">
                    <a:srgbClr val="000000">
                      <a:alpha val="43137"/>
                    </a:srgbClr>
                  </a:outerShdw>
                </a:effectLst>
                <a:latin typeface="Monotype Corsiva" panose="03010101010201010101" pitchFamily="66" charset="0"/>
              </a:rPr>
              <a:t>Ciekawostki</a:t>
            </a:r>
          </a:p>
        </p:txBody>
      </p:sp>
      <p:sp>
        <p:nvSpPr>
          <p:cNvPr id="3" name="Symbol zastępczy zawartości 2">
            <a:extLst>
              <a:ext uri="{FF2B5EF4-FFF2-40B4-BE49-F238E27FC236}">
                <a16:creationId xmlns:a16="http://schemas.microsoft.com/office/drawing/2014/main" id="{239A09D2-9709-4527-8808-B6B63506D969}"/>
              </a:ext>
            </a:extLst>
          </p:cNvPr>
          <p:cNvSpPr>
            <a:spLocks noGrp="1"/>
          </p:cNvSpPr>
          <p:nvPr>
            <p:ph idx="1"/>
          </p:nvPr>
        </p:nvSpPr>
        <p:spPr>
          <a:xfrm>
            <a:off x="838200" y="1944895"/>
            <a:ext cx="3110948" cy="4351338"/>
          </a:xfrm>
        </p:spPr>
        <p:txBody>
          <a:bodyPr/>
          <a:lstStyle/>
          <a:p>
            <a:pPr marL="0" indent="0" algn="ctr">
              <a:buNone/>
            </a:pPr>
            <a:r>
              <a:rPr lang="pl-PL" dirty="0">
                <a:latin typeface="Times New Roman" panose="02020603050405020304" pitchFamily="18" charset="0"/>
                <a:cs typeface="Times New Roman" panose="02020603050405020304" pitchFamily="18" charset="0"/>
              </a:rPr>
              <a:t>Najstarszym polskim miastem jest Kalisz. Napisał o nim pewien grecki filozof już w II wieku naszej ery. Kalisz odgrywał bardzo ważną rolę w handlu.</a:t>
            </a:r>
          </a:p>
        </p:txBody>
      </p:sp>
      <p:pic>
        <p:nvPicPr>
          <p:cNvPr id="5" name="Obraz 4">
            <a:extLst>
              <a:ext uri="{FF2B5EF4-FFF2-40B4-BE49-F238E27FC236}">
                <a16:creationId xmlns:a16="http://schemas.microsoft.com/office/drawing/2014/main" id="{39FB3873-A3F9-4371-8CE3-FA5A7F8F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407" y="1588142"/>
            <a:ext cx="6875393" cy="45787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8751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F8B9537-CB50-4E88-92E4-1CAC078AF37E}"/>
              </a:ext>
            </a:extLst>
          </p:cNvPr>
          <p:cNvSpPr>
            <a:spLocks noGrp="1"/>
          </p:cNvSpPr>
          <p:nvPr>
            <p:ph idx="1"/>
          </p:nvPr>
        </p:nvSpPr>
        <p:spPr>
          <a:xfrm>
            <a:off x="7659756" y="1253331"/>
            <a:ext cx="3654286" cy="4351338"/>
          </a:xfrm>
        </p:spPr>
        <p:txBody>
          <a:bodyPr/>
          <a:lstStyle/>
          <a:p>
            <a:pPr marL="0" indent="0" algn="ctr">
              <a:buNone/>
            </a:pPr>
            <a:r>
              <a:rPr lang="pl-PL" dirty="0">
                <a:latin typeface="Times New Roman" panose="02020603050405020304" pitchFamily="18" charset="0"/>
                <a:cs typeface="Times New Roman" panose="02020603050405020304" pitchFamily="18" charset="0"/>
              </a:rPr>
              <a:t>Według niektórych badaczy środek Europy znajduje się w Polsce i wypada on w miejscowości Suchowola koło Białegostoku. Z tego też powodu postawiono tam specjalny obelisk z napisem „Środek Europy”.</a:t>
            </a:r>
          </a:p>
        </p:txBody>
      </p:sp>
      <p:pic>
        <p:nvPicPr>
          <p:cNvPr id="5" name="Obraz 4">
            <a:extLst>
              <a:ext uri="{FF2B5EF4-FFF2-40B4-BE49-F238E27FC236}">
                <a16:creationId xmlns:a16="http://schemas.microsoft.com/office/drawing/2014/main" id="{A1E3ECF7-BD98-4AAD-902C-A009375A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387" y="899215"/>
            <a:ext cx="6985000" cy="5245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73421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5817195-934F-49A3-A651-28F8190FE60C}"/>
              </a:ext>
            </a:extLst>
          </p:cNvPr>
          <p:cNvSpPr>
            <a:spLocks noGrp="1"/>
          </p:cNvSpPr>
          <p:nvPr>
            <p:ph idx="1"/>
          </p:nvPr>
        </p:nvSpPr>
        <p:spPr>
          <a:xfrm>
            <a:off x="4374874" y="930240"/>
            <a:ext cx="3442251" cy="4997520"/>
          </a:xfrm>
        </p:spPr>
        <p:txBody>
          <a:bodyPr>
            <a:normAutofit/>
          </a:bodyPr>
          <a:lstStyle/>
          <a:p>
            <a:pPr marL="0" indent="0" algn="ctr">
              <a:buNone/>
            </a:pPr>
            <a:r>
              <a:rPr lang="pl-PL" dirty="0">
                <a:latin typeface="Times New Roman" panose="02020603050405020304" pitchFamily="18" charset="0"/>
                <a:cs typeface="Times New Roman" panose="02020603050405020304" pitchFamily="18" charset="0"/>
              </a:rPr>
              <a:t>Najstarsze drzewo w Polsce rośnie w Henrykowie Lubańskim. Jest to potężny cis, który ma prawdopodobnie 1266 lat. Najsłynniejszym starym drzewem jest natomiast dąb Bartek. Oba drzewa są chronione jako pomniki przyrody.</a:t>
            </a:r>
          </a:p>
        </p:txBody>
      </p:sp>
      <p:pic>
        <p:nvPicPr>
          <p:cNvPr id="5" name="Obraz 4">
            <a:extLst>
              <a:ext uri="{FF2B5EF4-FFF2-40B4-BE49-F238E27FC236}">
                <a16:creationId xmlns:a16="http://schemas.microsoft.com/office/drawing/2014/main" id="{51CE7747-B369-4144-B4FB-99C6AEB0DEAD}"/>
              </a:ext>
            </a:extLst>
          </p:cNvPr>
          <p:cNvPicPr>
            <a:picLocks noChangeAspect="1"/>
          </p:cNvPicPr>
          <p:nvPr/>
        </p:nvPicPr>
        <p:blipFill rotWithShape="1">
          <a:blip r:embed="rId2">
            <a:extLst>
              <a:ext uri="{28A0092B-C50C-407E-A947-70E740481C1C}">
                <a14:useLocalDpi xmlns:a14="http://schemas.microsoft.com/office/drawing/2010/main" val="0"/>
              </a:ext>
            </a:extLst>
          </a:blip>
          <a:srcRect b="8495"/>
          <a:stretch/>
        </p:blipFill>
        <p:spPr>
          <a:xfrm>
            <a:off x="513523" y="401603"/>
            <a:ext cx="3672212" cy="5615609"/>
          </a:xfrm>
          <a:prstGeom prst="rect">
            <a:avLst/>
          </a:prstGeom>
          <a:ln>
            <a:noFill/>
          </a:ln>
          <a:effectLst>
            <a:softEdge rad="112500"/>
          </a:effectLst>
        </p:spPr>
      </p:pic>
      <p:pic>
        <p:nvPicPr>
          <p:cNvPr id="7" name="Obraz 6">
            <a:extLst>
              <a:ext uri="{FF2B5EF4-FFF2-40B4-BE49-F238E27FC236}">
                <a16:creationId xmlns:a16="http://schemas.microsoft.com/office/drawing/2014/main" id="{5CA35E10-6024-4D22-93AC-F9BC4C2E6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5252" y="401603"/>
            <a:ext cx="3158780" cy="5615609"/>
          </a:xfrm>
          <a:prstGeom prst="rect">
            <a:avLst/>
          </a:prstGeom>
          <a:ln>
            <a:noFill/>
          </a:ln>
          <a:effectLst>
            <a:softEdge rad="112500"/>
          </a:effectLst>
        </p:spPr>
      </p:pic>
      <p:sp>
        <p:nvSpPr>
          <p:cNvPr id="8" name="Schemat blokowy: terminator 7">
            <a:extLst>
              <a:ext uri="{FF2B5EF4-FFF2-40B4-BE49-F238E27FC236}">
                <a16:creationId xmlns:a16="http://schemas.microsoft.com/office/drawing/2014/main" id="{12B43E4E-3DBF-4939-9AAA-3485AE233EF7}"/>
              </a:ext>
            </a:extLst>
          </p:cNvPr>
          <p:cNvSpPr/>
          <p:nvPr/>
        </p:nvSpPr>
        <p:spPr>
          <a:xfrm>
            <a:off x="419307" y="6073990"/>
            <a:ext cx="3993622" cy="55350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solidFill>
                  <a:schemeClr val="tx1"/>
                </a:solidFill>
                <a:latin typeface="Times New Roman" panose="02020603050405020304" pitchFamily="18" charset="0"/>
                <a:cs typeface="Times New Roman" panose="02020603050405020304" pitchFamily="18" charset="0"/>
              </a:rPr>
              <a:t>Cis Henrykowski</a:t>
            </a:r>
          </a:p>
        </p:txBody>
      </p:sp>
      <p:sp>
        <p:nvSpPr>
          <p:cNvPr id="10" name="Schemat blokowy: terminator 9">
            <a:extLst>
              <a:ext uri="{FF2B5EF4-FFF2-40B4-BE49-F238E27FC236}">
                <a16:creationId xmlns:a16="http://schemas.microsoft.com/office/drawing/2014/main" id="{2EC321DB-A9A7-421F-9D47-753BB8395F5D}"/>
              </a:ext>
            </a:extLst>
          </p:cNvPr>
          <p:cNvSpPr/>
          <p:nvPr/>
        </p:nvSpPr>
        <p:spPr>
          <a:xfrm>
            <a:off x="8138536" y="6073991"/>
            <a:ext cx="3672212" cy="553501"/>
          </a:xfrm>
          <a:prstGeom prst="flowChartTerminator">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solidFill>
                  <a:schemeClr val="tx1"/>
                </a:solidFill>
                <a:latin typeface="Times New Roman" panose="02020603050405020304" pitchFamily="18" charset="0"/>
                <a:cs typeface="Times New Roman" panose="02020603050405020304" pitchFamily="18" charset="0"/>
              </a:rPr>
              <a:t>Dąb Bartek</a:t>
            </a:r>
          </a:p>
        </p:txBody>
      </p:sp>
    </p:spTree>
    <p:extLst>
      <p:ext uri="{BB962C8B-B14F-4D97-AF65-F5344CB8AC3E}">
        <p14:creationId xmlns:p14="http://schemas.microsoft.com/office/powerpoint/2010/main" val="1563235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14881736-CC5E-4E27-AB7F-9135FE62375C}"/>
              </a:ext>
            </a:extLst>
          </p:cNvPr>
          <p:cNvSpPr>
            <a:spLocks noGrp="1"/>
          </p:cNvSpPr>
          <p:nvPr>
            <p:ph idx="1"/>
          </p:nvPr>
        </p:nvSpPr>
        <p:spPr>
          <a:xfrm>
            <a:off x="785192" y="1253331"/>
            <a:ext cx="2845904" cy="4351338"/>
          </a:xfrm>
        </p:spPr>
        <p:txBody>
          <a:bodyPr/>
          <a:lstStyle/>
          <a:p>
            <a:pPr marL="0" indent="0" algn="ctr">
              <a:buNone/>
            </a:pPr>
            <a:r>
              <a:rPr lang="pl-PL" dirty="0">
                <a:latin typeface="Times New Roman" panose="02020603050405020304" pitchFamily="18" charset="0"/>
                <a:cs typeface="Times New Roman" panose="02020603050405020304" pitchFamily="18" charset="0"/>
              </a:rPr>
              <a:t>Najmniejszym ssakiem występującym w Polsce jest ryjówka malutka. Mierzy ona zaledwie 4-6 cm. Serce ryjówki bije aż tysiąc razy na minutę.</a:t>
            </a:r>
          </a:p>
        </p:txBody>
      </p:sp>
      <p:pic>
        <p:nvPicPr>
          <p:cNvPr id="5" name="Obraz 4">
            <a:extLst>
              <a:ext uri="{FF2B5EF4-FFF2-40B4-BE49-F238E27FC236}">
                <a16:creationId xmlns:a16="http://schemas.microsoft.com/office/drawing/2014/main" id="{B05B6239-42CC-4710-8929-20B61C5FA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795" y="451044"/>
            <a:ext cx="5665278" cy="57666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3384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B4B825-13D9-408B-8913-C0B96C58FFD7}"/>
              </a:ext>
            </a:extLst>
          </p:cNvPr>
          <p:cNvSpPr>
            <a:spLocks noGrp="1"/>
          </p:cNvSpPr>
          <p:nvPr>
            <p:ph type="title"/>
          </p:nvPr>
        </p:nvSpPr>
        <p:spPr/>
        <p:txBody>
          <a:bodyPr>
            <a:normAutofit/>
          </a:bodyPr>
          <a:lstStyle/>
          <a:p>
            <a:pPr algn="ctr"/>
            <a:r>
              <a:rPr lang="pl-PL" sz="4800" b="1" dirty="0">
                <a:effectLst>
                  <a:outerShdw blurRad="38100" dist="38100" dir="2700000" algn="tl">
                    <a:srgbClr val="000000">
                      <a:alpha val="43137"/>
                    </a:srgbClr>
                  </a:outerShdw>
                </a:effectLst>
                <a:latin typeface="Monotype Corsiva" panose="03010101010201010101" pitchFamily="66" charset="0"/>
                <a:cs typeface="Times New Roman" panose="02020603050405020304" pitchFamily="18" charset="0"/>
              </a:rPr>
              <a:t>Zagadki</a:t>
            </a:r>
          </a:p>
        </p:txBody>
      </p:sp>
      <p:sp>
        <p:nvSpPr>
          <p:cNvPr id="3" name="Symbol zastępczy zawartości 2">
            <a:extLst>
              <a:ext uri="{FF2B5EF4-FFF2-40B4-BE49-F238E27FC236}">
                <a16:creationId xmlns:a16="http://schemas.microsoft.com/office/drawing/2014/main" id="{652EA375-331F-4660-9DA3-7A16F252D178}"/>
              </a:ext>
            </a:extLst>
          </p:cNvPr>
          <p:cNvSpPr>
            <a:spLocks noGrp="1"/>
          </p:cNvSpPr>
          <p:nvPr>
            <p:ph idx="1"/>
          </p:nvPr>
        </p:nvSpPr>
        <p:spPr>
          <a:xfrm>
            <a:off x="6377609" y="2014607"/>
            <a:ext cx="4727713" cy="4351338"/>
          </a:xfrm>
        </p:spPr>
        <p:txBody>
          <a:bodyPr>
            <a:normAutofit/>
          </a:bodyPr>
          <a:lstStyle/>
          <a:p>
            <a:pPr marL="0" indent="0" algn="ctr">
              <a:buNone/>
            </a:pPr>
            <a:r>
              <a:rPr lang="pl-PL" sz="2400" dirty="0">
                <a:latin typeface="Times New Roman" panose="02020603050405020304" pitchFamily="18" charset="0"/>
                <a:cs typeface="Times New Roman" panose="02020603050405020304" pitchFamily="18" charset="0"/>
              </a:rPr>
              <a:t>Biel na niej jest i czerwień,</a:t>
            </a:r>
          </a:p>
          <a:p>
            <a:pPr marL="0" indent="0" algn="ctr">
              <a:buNone/>
            </a:pPr>
            <a:r>
              <a:rPr lang="pl-PL" sz="2400" dirty="0">
                <a:latin typeface="Times New Roman" panose="02020603050405020304" pitchFamily="18" charset="0"/>
                <a:cs typeface="Times New Roman" panose="02020603050405020304" pitchFamily="18" charset="0"/>
              </a:rPr>
              <a:t>powiewa, gdy wiatr się zerwie.</a:t>
            </a:r>
          </a:p>
          <a:p>
            <a:pPr marL="0" indent="0" algn="ctr">
              <a:buNone/>
            </a:pPr>
            <a:r>
              <a:rPr lang="pl-PL" sz="2400" dirty="0">
                <a:latin typeface="Times New Roman" panose="02020603050405020304" pitchFamily="18" charset="0"/>
                <a:cs typeface="Times New Roman" panose="02020603050405020304" pitchFamily="18" charset="0"/>
              </a:rPr>
              <a:t>Wciągnięta na masztu szczyt,</a:t>
            </a:r>
          </a:p>
          <a:p>
            <a:pPr marL="0" indent="0" algn="ctr">
              <a:buNone/>
            </a:pPr>
            <a:r>
              <a:rPr lang="pl-PL" sz="2400" dirty="0">
                <a:latin typeface="Times New Roman" panose="02020603050405020304" pitchFamily="18" charset="0"/>
                <a:cs typeface="Times New Roman" panose="02020603050405020304" pitchFamily="18" charset="0"/>
              </a:rPr>
              <a:t>wisi od świtu po świt.</a:t>
            </a:r>
          </a:p>
          <a:p>
            <a:pPr marL="0" indent="0" algn="ctr">
              <a:buNone/>
            </a:pPr>
            <a:endParaRPr lang="pl-PL" sz="2400" dirty="0">
              <a:latin typeface="Times New Roman" panose="02020603050405020304" pitchFamily="18" charset="0"/>
              <a:cs typeface="Times New Roman" panose="02020603050405020304" pitchFamily="18" charset="0"/>
            </a:endParaRPr>
          </a:p>
          <a:p>
            <a:pPr marL="0" indent="0" algn="ctr">
              <a:buNone/>
            </a:pPr>
            <a:r>
              <a:rPr lang="pl-PL" sz="2400" dirty="0">
                <a:latin typeface="Times New Roman" panose="02020603050405020304" pitchFamily="18" charset="0"/>
                <a:cs typeface="Times New Roman" panose="02020603050405020304" pitchFamily="18" charset="0"/>
              </a:rPr>
              <a:t>Kto mieszkał w jamie</a:t>
            </a:r>
          </a:p>
          <a:p>
            <a:pPr marL="0" indent="0" algn="ctr">
              <a:buNone/>
            </a:pPr>
            <a:r>
              <a:rPr lang="pl-PL" sz="2400" dirty="0">
                <a:latin typeface="Times New Roman" panose="02020603050405020304" pitchFamily="18" charset="0"/>
                <a:cs typeface="Times New Roman" panose="02020603050405020304" pitchFamily="18" charset="0"/>
              </a:rPr>
              <a:t>tuż nad Wisłą</a:t>
            </a:r>
          </a:p>
          <a:p>
            <a:pPr marL="0" indent="0" algn="ctr">
              <a:buNone/>
            </a:pPr>
            <a:r>
              <a:rPr lang="pl-PL" sz="2400" dirty="0">
                <a:latin typeface="Times New Roman" panose="02020603050405020304" pitchFamily="18" charset="0"/>
                <a:cs typeface="Times New Roman" panose="02020603050405020304" pitchFamily="18" charset="0"/>
              </a:rPr>
              <a:t>i zionął ogniem</a:t>
            </a:r>
          </a:p>
          <a:p>
            <a:pPr marL="0" indent="0" algn="ctr">
              <a:buNone/>
            </a:pPr>
            <a:r>
              <a:rPr lang="pl-PL" sz="2400" dirty="0">
                <a:latin typeface="Times New Roman" panose="02020603050405020304" pitchFamily="18" charset="0"/>
                <a:cs typeface="Times New Roman" panose="02020603050405020304" pitchFamily="18" charset="0"/>
              </a:rPr>
              <a:t>jak ognisko?</a:t>
            </a:r>
          </a:p>
        </p:txBody>
      </p:sp>
      <p:sp>
        <p:nvSpPr>
          <p:cNvPr id="4" name="Symbol zastępczy zawartości 2">
            <a:extLst>
              <a:ext uri="{FF2B5EF4-FFF2-40B4-BE49-F238E27FC236}">
                <a16:creationId xmlns:a16="http://schemas.microsoft.com/office/drawing/2014/main" id="{8FDEA185-02AB-4E03-98FA-E6F49B7417BF}"/>
              </a:ext>
            </a:extLst>
          </p:cNvPr>
          <p:cNvSpPr txBox="1">
            <a:spLocks/>
          </p:cNvSpPr>
          <p:nvPr/>
        </p:nvSpPr>
        <p:spPr>
          <a:xfrm>
            <a:off x="699052" y="1978025"/>
            <a:ext cx="47277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400" dirty="0">
                <a:latin typeface="Times New Roman" panose="02020603050405020304" pitchFamily="18" charset="0"/>
                <a:cs typeface="Times New Roman" panose="02020603050405020304" pitchFamily="18" charset="0"/>
              </a:rPr>
              <a:t>Pytanie nietrudne</a:t>
            </a:r>
          </a:p>
          <a:p>
            <a:pPr marL="0" indent="0" algn="ctr">
              <a:buFont typeface="Arial" panose="020B0604020202020204" pitchFamily="34" charset="0"/>
              <a:buNone/>
            </a:pPr>
            <a:r>
              <a:rPr lang="pl-PL" sz="2400" dirty="0">
                <a:latin typeface="Times New Roman" panose="02020603050405020304" pitchFamily="18" charset="0"/>
                <a:cs typeface="Times New Roman" panose="02020603050405020304" pitchFamily="18" charset="0"/>
              </a:rPr>
              <a:t>– to każdy przyzna:</a:t>
            </a:r>
          </a:p>
          <a:p>
            <a:pPr marL="0" indent="0" algn="ctr">
              <a:buFont typeface="Arial" panose="020B0604020202020204" pitchFamily="34" charset="0"/>
              <a:buNone/>
            </a:pPr>
            <a:r>
              <a:rPr lang="pl-PL" sz="2400" dirty="0">
                <a:latin typeface="Times New Roman" panose="02020603050405020304" pitchFamily="18" charset="0"/>
                <a:cs typeface="Times New Roman" panose="02020603050405020304" pitchFamily="18" charset="0"/>
              </a:rPr>
              <a:t>jak się nazywa</a:t>
            </a:r>
          </a:p>
          <a:p>
            <a:pPr marL="0" indent="0" algn="ctr">
              <a:buFont typeface="Arial" panose="020B0604020202020204" pitchFamily="34" charset="0"/>
              <a:buNone/>
            </a:pPr>
            <a:r>
              <a:rPr lang="pl-PL" sz="2400" dirty="0">
                <a:latin typeface="Times New Roman" panose="02020603050405020304" pitchFamily="18" charset="0"/>
                <a:cs typeface="Times New Roman" panose="02020603050405020304" pitchFamily="18" charset="0"/>
              </a:rPr>
              <a:t>twoja Ojczyzna?</a:t>
            </a:r>
          </a:p>
          <a:p>
            <a:pPr marL="0" indent="0" algn="ctr">
              <a:buFont typeface="Arial" panose="020B0604020202020204" pitchFamily="34" charset="0"/>
              <a:buNone/>
            </a:pPr>
            <a:endParaRPr lang="pl-PL" sz="24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pl-PL" sz="2400" dirty="0">
                <a:latin typeface="Times New Roman" panose="02020603050405020304" pitchFamily="18" charset="0"/>
                <a:cs typeface="Times New Roman" panose="02020603050405020304" pitchFamily="18" charset="0"/>
              </a:rPr>
              <a:t>W państwowym godle umieszczony,</a:t>
            </a:r>
          </a:p>
          <a:p>
            <a:pPr marL="0" indent="0" algn="ctr">
              <a:buFont typeface="Arial" panose="020B0604020202020204" pitchFamily="34" charset="0"/>
              <a:buNone/>
            </a:pPr>
            <a:r>
              <a:rPr lang="pl-PL" sz="2400" dirty="0">
                <a:latin typeface="Times New Roman" panose="02020603050405020304" pitchFamily="18" charset="0"/>
                <a:cs typeface="Times New Roman" panose="02020603050405020304" pitchFamily="18" charset="0"/>
              </a:rPr>
              <a:t>głowa stworzona do korony.</a:t>
            </a:r>
          </a:p>
          <a:p>
            <a:pPr marL="0" indent="0" algn="ctr">
              <a:buFont typeface="Arial" panose="020B0604020202020204" pitchFamily="34" charset="0"/>
              <a:buNone/>
            </a:pPr>
            <a:r>
              <a:rPr lang="pl-PL" sz="2400" dirty="0">
                <a:latin typeface="Times New Roman" panose="02020603050405020304" pitchFamily="18" charset="0"/>
                <a:cs typeface="Times New Roman" panose="02020603050405020304" pitchFamily="18" charset="0"/>
              </a:rPr>
              <a:t>Białopióry ptak,</a:t>
            </a:r>
          </a:p>
          <a:p>
            <a:pPr marL="0" indent="0" algn="ctr">
              <a:buFont typeface="Arial" panose="020B0604020202020204" pitchFamily="34" charset="0"/>
              <a:buNone/>
            </a:pPr>
            <a:r>
              <a:rPr lang="pl-PL" sz="2400" dirty="0">
                <a:latin typeface="Times New Roman" panose="02020603050405020304" pitchFamily="18" charset="0"/>
                <a:cs typeface="Times New Roman" panose="02020603050405020304" pitchFamily="18" charset="0"/>
              </a:rPr>
              <a:t>naszej Polski znak.</a:t>
            </a:r>
          </a:p>
        </p:txBody>
      </p:sp>
      <p:pic>
        <p:nvPicPr>
          <p:cNvPr id="5" name="Obraz 4">
            <a:extLst>
              <a:ext uri="{FF2B5EF4-FFF2-40B4-BE49-F238E27FC236}">
                <a16:creationId xmlns:a16="http://schemas.microsoft.com/office/drawing/2014/main" id="{D80CA567-FCC4-451E-9AA0-5824F09627E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2889" y1="37778" x2="64444" y2="34667"/>
                      </a14:backgroundRemoval>
                    </a14:imgEffect>
                  </a14:imgLayer>
                </a14:imgProps>
              </a:ext>
              <a:ext uri="{28A0092B-C50C-407E-A947-70E740481C1C}">
                <a14:useLocalDpi xmlns:a14="http://schemas.microsoft.com/office/drawing/2010/main" val="0"/>
              </a:ext>
            </a:extLst>
          </a:blip>
          <a:stretch>
            <a:fillRect/>
          </a:stretch>
        </p:blipFill>
        <p:spPr>
          <a:xfrm>
            <a:off x="-152710" y="-432325"/>
            <a:ext cx="2896556" cy="2896556"/>
          </a:xfrm>
          <a:prstGeom prst="rect">
            <a:avLst/>
          </a:prstGeom>
        </p:spPr>
      </p:pic>
      <p:pic>
        <p:nvPicPr>
          <p:cNvPr id="6" name="Obraz 5">
            <a:extLst>
              <a:ext uri="{FF2B5EF4-FFF2-40B4-BE49-F238E27FC236}">
                <a16:creationId xmlns:a16="http://schemas.microsoft.com/office/drawing/2014/main" id="{4E65D388-9C37-4D3B-B4F3-741DD85813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2889" y1="37778" x2="64444" y2="34667"/>
                      </a14:backgroundRemoval>
                    </a14:imgEffect>
                  </a14:imgLayer>
                </a14:imgProps>
              </a:ext>
              <a:ext uri="{28A0092B-C50C-407E-A947-70E740481C1C}">
                <a14:useLocalDpi xmlns:a14="http://schemas.microsoft.com/office/drawing/2010/main" val="0"/>
              </a:ext>
            </a:extLst>
          </a:blip>
          <a:stretch>
            <a:fillRect/>
          </a:stretch>
        </p:blipFill>
        <p:spPr>
          <a:xfrm>
            <a:off x="9678723" y="4344723"/>
            <a:ext cx="2513277" cy="2513277"/>
          </a:xfrm>
          <a:prstGeom prst="rect">
            <a:avLst/>
          </a:prstGeom>
        </p:spPr>
      </p:pic>
    </p:spTree>
    <p:extLst>
      <p:ext uri="{BB962C8B-B14F-4D97-AF65-F5344CB8AC3E}">
        <p14:creationId xmlns:p14="http://schemas.microsoft.com/office/powerpoint/2010/main" val="200803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8B01BD-4D5C-4A25-87AB-9C2ED11EA69D}"/>
              </a:ext>
            </a:extLst>
          </p:cNvPr>
          <p:cNvSpPr>
            <a:spLocks noGrp="1"/>
          </p:cNvSpPr>
          <p:nvPr>
            <p:ph type="title"/>
          </p:nvPr>
        </p:nvSpPr>
        <p:spPr/>
        <p:txBody>
          <a:bodyPr>
            <a:normAutofit/>
          </a:bodyPr>
          <a:lstStyle/>
          <a:p>
            <a:pPr algn="ctr"/>
            <a:r>
              <a:rPr lang="pl-PL" sz="5400" dirty="0">
                <a:ln>
                  <a:solidFill>
                    <a:schemeClr val="tx1"/>
                  </a:solidFill>
                </a:ln>
                <a:effectLst>
                  <a:outerShdw blurRad="38100" dist="38100" dir="2700000" algn="tl">
                    <a:srgbClr val="000000">
                      <a:alpha val="43137"/>
                    </a:srgbClr>
                  </a:outerShdw>
                </a:effectLst>
                <a:latin typeface="Monotype Corsiva" panose="03010101010201010101" pitchFamily="66" charset="0"/>
                <a:cs typeface="Mongolian Baiti" panose="03000500000000000000" pitchFamily="66" charset="0"/>
              </a:rPr>
              <a:t>Konstytucja 3 Maja</a:t>
            </a:r>
          </a:p>
        </p:txBody>
      </p:sp>
      <p:sp>
        <p:nvSpPr>
          <p:cNvPr id="3" name="Symbol zastępczy zawartości 2">
            <a:extLst>
              <a:ext uri="{FF2B5EF4-FFF2-40B4-BE49-F238E27FC236}">
                <a16:creationId xmlns:a16="http://schemas.microsoft.com/office/drawing/2014/main" id="{413D0CCB-B2D9-4104-A255-4300AF807B70}"/>
              </a:ext>
            </a:extLst>
          </p:cNvPr>
          <p:cNvSpPr>
            <a:spLocks noGrp="1"/>
          </p:cNvSpPr>
          <p:nvPr>
            <p:ph idx="1"/>
          </p:nvPr>
        </p:nvSpPr>
        <p:spPr>
          <a:xfrm>
            <a:off x="7451035" y="1690688"/>
            <a:ext cx="4197626" cy="4351338"/>
          </a:xfrm>
        </p:spPr>
        <p:txBody>
          <a:bodyPr/>
          <a:lstStyle/>
          <a:p>
            <a:pPr marL="0" indent="0" algn="ctr">
              <a:buNone/>
            </a:pPr>
            <a:r>
              <a:rPr lang="pl-PL" dirty="0">
                <a:latin typeface="Times New Roman" panose="02020603050405020304" pitchFamily="18" charset="0"/>
                <a:cs typeface="Times New Roman" panose="02020603050405020304" pitchFamily="18" charset="0"/>
              </a:rPr>
              <a:t>Święto Narodowe Trzeciego Maja jest świętem państwowym, obchodzonym na pamiątkę uchwalenia Konstytucji 3 Maja w 1791 roku. Konstytucja ta była pierwszym w Europie i drugim na świecie nowoczesnym aktem prawnym.</a:t>
            </a:r>
          </a:p>
        </p:txBody>
      </p:sp>
      <p:pic>
        <p:nvPicPr>
          <p:cNvPr id="5" name="Obraz 4">
            <a:extLst>
              <a:ext uri="{FF2B5EF4-FFF2-40B4-BE49-F238E27FC236}">
                <a16:creationId xmlns:a16="http://schemas.microsoft.com/office/drawing/2014/main" id="{6964340A-B281-4126-8564-18277645E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82" y="2000668"/>
            <a:ext cx="6810889" cy="37313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84477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DA2325-7E77-4ED2-A526-C79CDEB6D81C}"/>
              </a:ext>
            </a:extLst>
          </p:cNvPr>
          <p:cNvSpPr>
            <a:spLocks noGrp="1"/>
          </p:cNvSpPr>
          <p:nvPr>
            <p:ph type="title"/>
          </p:nvPr>
        </p:nvSpPr>
        <p:spPr/>
        <p:txBody>
          <a:bodyPr/>
          <a:lstStyle/>
          <a:p>
            <a:pPr algn="ctr"/>
            <a:r>
              <a:rPr lang="pl-PL" b="1" dirty="0">
                <a:effectLst>
                  <a:outerShdw blurRad="38100" dist="38100" dir="2700000" algn="tl">
                    <a:srgbClr val="000000">
                      <a:alpha val="43137"/>
                    </a:srgbClr>
                  </a:outerShdw>
                </a:effectLst>
                <a:latin typeface="Monotype Corsiva" panose="03010101010201010101" pitchFamily="66" charset="0"/>
              </a:rPr>
              <a:t>Zabawa „Prawda” czy „Fałsz”?</a:t>
            </a:r>
          </a:p>
        </p:txBody>
      </p:sp>
      <p:sp>
        <p:nvSpPr>
          <p:cNvPr id="3" name="Symbol zastępczy zawartości 2">
            <a:extLst>
              <a:ext uri="{FF2B5EF4-FFF2-40B4-BE49-F238E27FC236}">
                <a16:creationId xmlns:a16="http://schemas.microsoft.com/office/drawing/2014/main" id="{ECB06B15-A0DB-4269-AF35-340AA715AEAD}"/>
              </a:ext>
            </a:extLst>
          </p:cNvPr>
          <p:cNvSpPr>
            <a:spLocks noGrp="1"/>
          </p:cNvSpPr>
          <p:nvPr>
            <p:ph idx="1"/>
          </p:nvPr>
        </p:nvSpPr>
        <p:spPr/>
        <p:txBody>
          <a:bodyPr>
            <a:normAutofit fontScale="92500" lnSpcReduction="20000"/>
          </a:bodyPr>
          <a:lstStyle/>
          <a:p>
            <a:pPr marL="514350" indent="-514350">
              <a:buAutoNum type="arabicPeriod"/>
            </a:pPr>
            <a:r>
              <a:rPr lang="pl-PL" dirty="0">
                <a:latin typeface="Times New Roman" panose="02020603050405020304" pitchFamily="18" charset="0"/>
                <a:cs typeface="Times New Roman" panose="02020603050405020304" pitchFamily="18" charset="0"/>
              </a:rPr>
              <a:t>Polska flaga ma barwy czerni i zieleni.</a:t>
            </a:r>
          </a:p>
          <a:p>
            <a:pPr marL="514350" indent="-514350">
              <a:buAutoNum type="arabicPeriod"/>
            </a:pPr>
            <a:r>
              <a:rPr lang="pl-PL" dirty="0">
                <a:latin typeface="Times New Roman" panose="02020603050405020304" pitchFamily="18" charset="0"/>
                <a:cs typeface="Times New Roman" panose="02020603050405020304" pitchFamily="18" charset="0"/>
              </a:rPr>
              <a:t>Polskie godło to biały orzeł w koronie na czerwonym tle.</a:t>
            </a:r>
          </a:p>
          <a:p>
            <a:pPr marL="514350" indent="-514350">
              <a:buAutoNum type="arabicPeriod"/>
            </a:pPr>
            <a:r>
              <a:rPr lang="pl-PL" dirty="0">
                <a:latin typeface="Times New Roman" panose="02020603050405020304" pitchFamily="18" charset="0"/>
                <a:cs typeface="Times New Roman" panose="02020603050405020304" pitchFamily="18" charset="0"/>
              </a:rPr>
              <a:t>Stolicą Polski jest Kraków.</a:t>
            </a:r>
          </a:p>
          <a:p>
            <a:pPr marL="514350" indent="-514350">
              <a:buAutoNum type="arabicPeriod"/>
            </a:pPr>
            <a:r>
              <a:rPr lang="pl-PL" dirty="0">
                <a:latin typeface="Times New Roman" panose="02020603050405020304" pitchFamily="18" charset="0"/>
                <a:cs typeface="Times New Roman" panose="02020603050405020304" pitchFamily="18" charset="0"/>
              </a:rPr>
              <a:t>Najpopularniejsze drzewo w Polsce to dąb Bartek.</a:t>
            </a:r>
          </a:p>
          <a:p>
            <a:pPr marL="514350" indent="-514350">
              <a:buAutoNum type="arabicPeriod"/>
            </a:pPr>
            <a:r>
              <a:rPr lang="pl-PL" dirty="0">
                <a:latin typeface="Times New Roman" panose="02020603050405020304" pitchFamily="18" charset="0"/>
                <a:cs typeface="Times New Roman" panose="02020603050405020304" pitchFamily="18" charset="0"/>
              </a:rPr>
              <a:t>Najdłuższą rzeką Polski jest Wisła.</a:t>
            </a:r>
          </a:p>
          <a:p>
            <a:pPr marL="514350" indent="-514350">
              <a:buAutoNum type="arabicPeriod"/>
            </a:pPr>
            <a:r>
              <a:rPr lang="pl-PL" dirty="0">
                <a:latin typeface="Times New Roman" panose="02020603050405020304" pitchFamily="18" charset="0"/>
                <a:cs typeface="Times New Roman" panose="02020603050405020304" pitchFamily="18" charset="0"/>
              </a:rPr>
              <a:t>Hymn Polski to „Mazurek Dąbrowskiego”.</a:t>
            </a:r>
          </a:p>
          <a:p>
            <a:pPr marL="514350" indent="-514350">
              <a:buAutoNum type="arabicPeriod"/>
            </a:pPr>
            <a:r>
              <a:rPr lang="pl-PL" dirty="0">
                <a:latin typeface="Times New Roman" panose="02020603050405020304" pitchFamily="18" charset="0"/>
                <a:cs typeface="Times New Roman" panose="02020603050405020304" pitchFamily="18" charset="0"/>
              </a:rPr>
              <a:t>Patriota to osoba nie lubiąca swojej ojczyzny.</a:t>
            </a:r>
          </a:p>
          <a:p>
            <a:pPr marL="514350" indent="-514350">
              <a:buAutoNum type="arabicPeriod"/>
            </a:pPr>
            <a:r>
              <a:rPr lang="pl-PL" dirty="0">
                <a:latin typeface="Times New Roman" panose="02020603050405020304" pitchFamily="18" charset="0"/>
                <a:cs typeface="Times New Roman" panose="02020603050405020304" pitchFamily="18" charset="0"/>
              </a:rPr>
              <a:t>Najstarszym polskim miastem jest Rzeszów.</a:t>
            </a:r>
          </a:p>
          <a:p>
            <a:pPr marL="514350" indent="-514350">
              <a:buAutoNum type="arabicPeriod"/>
            </a:pPr>
            <a:r>
              <a:rPr lang="pl-PL" dirty="0">
                <a:latin typeface="Times New Roman" panose="02020603050405020304" pitchFamily="18" charset="0"/>
                <a:cs typeface="Times New Roman" panose="02020603050405020304" pitchFamily="18" charset="0"/>
              </a:rPr>
              <a:t>Jan Paweł II to jeden z wybitnych Polaków.</a:t>
            </a:r>
          </a:p>
          <a:p>
            <a:pPr marL="514350" indent="-514350">
              <a:buAutoNum type="arabicPeriod"/>
            </a:pPr>
            <a:r>
              <a:rPr lang="pl-PL" dirty="0">
                <a:latin typeface="Times New Roman" panose="02020603050405020304" pitchFamily="18" charset="0"/>
                <a:cs typeface="Times New Roman" panose="02020603050405020304" pitchFamily="18" charset="0"/>
              </a:rPr>
              <a:t>Mikołaj Kopernik nie był Polakiem.</a:t>
            </a:r>
          </a:p>
          <a:p>
            <a:pPr marL="514350" indent="-514350">
              <a:buAutoNum type="arabicPeriod"/>
            </a:pPr>
            <a:endParaRPr lang="pl-PL" dirty="0">
              <a:latin typeface="Times New Roman" panose="02020603050405020304" pitchFamily="18" charset="0"/>
              <a:cs typeface="Times New Roman" panose="02020603050405020304" pitchFamily="18" charset="0"/>
            </a:endParaRPr>
          </a:p>
          <a:p>
            <a:pPr marL="514350" indent="-514350">
              <a:buAutoNum type="arabicPeriod"/>
            </a:pPr>
            <a:endParaRPr lang="pl-PL" dirty="0">
              <a:latin typeface="Times New Roman" panose="02020603050405020304" pitchFamily="18" charset="0"/>
              <a:cs typeface="Times New Roman" panose="02020603050405020304" pitchFamily="18" charset="0"/>
            </a:endParaRPr>
          </a:p>
          <a:p>
            <a:pPr marL="514350" indent="-514350">
              <a:buAutoNum type="arabicPeriod"/>
            </a:pPr>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037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42E6EB-79BE-4F0A-B18B-6312B7881D2D}"/>
              </a:ext>
            </a:extLst>
          </p:cNvPr>
          <p:cNvSpPr>
            <a:spLocks noGrp="1"/>
          </p:cNvSpPr>
          <p:nvPr>
            <p:ph type="title"/>
          </p:nvPr>
        </p:nvSpPr>
        <p:spPr/>
        <p:txBody>
          <a:bodyPr>
            <a:normAutofit/>
          </a:bodyPr>
          <a:lstStyle/>
          <a:p>
            <a:pPr algn="ctr"/>
            <a:r>
              <a:rPr lang="pl-PL" sz="4800" b="1" dirty="0">
                <a:effectLst>
                  <a:outerShdw blurRad="38100" dist="38100" dir="2700000" algn="tl">
                    <a:srgbClr val="000000">
                      <a:alpha val="43137"/>
                    </a:srgbClr>
                  </a:outerShdw>
                </a:effectLst>
                <a:latin typeface="Monotype Corsiva" panose="03010101010201010101" pitchFamily="66" charset="0"/>
              </a:rPr>
              <a:t>Propozycja pracy plastycznej</a:t>
            </a:r>
          </a:p>
        </p:txBody>
      </p:sp>
      <p:sp>
        <p:nvSpPr>
          <p:cNvPr id="3" name="Symbol zastępczy zawartości 2">
            <a:extLst>
              <a:ext uri="{FF2B5EF4-FFF2-40B4-BE49-F238E27FC236}">
                <a16:creationId xmlns:a16="http://schemas.microsoft.com/office/drawing/2014/main" id="{7F9FF901-DAFD-4D9D-962D-32CA73660C49}"/>
              </a:ext>
            </a:extLst>
          </p:cNvPr>
          <p:cNvSpPr>
            <a:spLocks noGrp="1"/>
          </p:cNvSpPr>
          <p:nvPr>
            <p:ph idx="1"/>
          </p:nvPr>
        </p:nvSpPr>
        <p:spPr/>
        <p:txBody>
          <a:bodyPr/>
          <a:lstStyle/>
          <a:p>
            <a:pPr marL="0" indent="0" algn="ctr">
              <a:buNone/>
            </a:pPr>
            <a:r>
              <a:rPr lang="pl-PL" b="1" dirty="0">
                <a:latin typeface="Times New Roman" panose="02020603050405020304" pitchFamily="18" charset="0"/>
                <a:cs typeface="Times New Roman" panose="02020603050405020304" pitchFamily="18" charset="0"/>
              </a:rPr>
              <a:t>Potrzebne materiały</a:t>
            </a:r>
            <a:r>
              <a:rPr lang="pl-PL" dirty="0">
                <a:latin typeface="Times New Roman" panose="02020603050405020304" pitchFamily="18" charset="0"/>
                <a:cs typeface="Times New Roman" panose="02020603050405020304" pitchFamily="18" charset="0"/>
              </a:rPr>
              <a:t>: biała kartka w kształcie prostokąta, czerwony papier, klej, patyczek lekarski.</a:t>
            </a:r>
          </a:p>
          <a:p>
            <a:pPr marL="0" indent="0" algn="ctr">
              <a:buNone/>
            </a:pPr>
            <a:endParaRPr lang="pl-PL" dirty="0">
              <a:latin typeface="Times New Roman" panose="02020603050405020304" pitchFamily="18" charset="0"/>
              <a:cs typeface="Times New Roman" panose="02020603050405020304" pitchFamily="18" charset="0"/>
            </a:endParaRPr>
          </a:p>
          <a:p>
            <a:pPr marL="0" indent="0" algn="ctr">
              <a:buNone/>
            </a:pPr>
            <a:r>
              <a:rPr lang="pl-PL" b="1" dirty="0">
                <a:latin typeface="Times New Roman" panose="02020603050405020304" pitchFamily="18" charset="0"/>
                <a:cs typeface="Times New Roman" panose="02020603050405020304" pitchFamily="18" charset="0"/>
              </a:rPr>
              <a:t>Wykonanie</a:t>
            </a:r>
            <a:r>
              <a:rPr lang="pl-PL" dirty="0">
                <a:latin typeface="Times New Roman" panose="02020603050405020304" pitchFamily="18" charset="0"/>
                <a:cs typeface="Times New Roman" panose="02020603050405020304" pitchFamily="18" charset="0"/>
              </a:rPr>
              <a:t>: Nauczycielka z białek kartki wycina niewielki prostokąt i dzieli go linią poziomą na połowę. Zadaniem dzieci jest wykleić dolną część prostokąta w kolorze czerwonym za pomocą rwanych kawałków papieru kolorowego. Następnie dzieci przyklejają flagę do patyczka lekarskiego. </a:t>
            </a:r>
          </a:p>
        </p:txBody>
      </p:sp>
    </p:spTree>
    <p:extLst>
      <p:ext uri="{BB962C8B-B14F-4D97-AF65-F5344CB8AC3E}">
        <p14:creationId xmlns:p14="http://schemas.microsoft.com/office/powerpoint/2010/main" val="3831607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D7F023-7072-45F8-8632-63CF3E3C3DCC}"/>
              </a:ext>
            </a:extLst>
          </p:cNvPr>
          <p:cNvSpPr>
            <a:spLocks noGrp="1"/>
          </p:cNvSpPr>
          <p:nvPr>
            <p:ph type="title"/>
          </p:nvPr>
        </p:nvSpPr>
        <p:spPr/>
        <p:txBody>
          <a:bodyPr>
            <a:normAutofit/>
          </a:bodyPr>
          <a:lstStyle/>
          <a:p>
            <a:pPr algn="ctr"/>
            <a:r>
              <a:rPr lang="pl-PL" sz="5400" b="1" dirty="0">
                <a:effectLst>
                  <a:outerShdw blurRad="38100" dist="38100" dir="2700000" algn="tl">
                    <a:srgbClr val="000000">
                      <a:alpha val="43137"/>
                    </a:srgbClr>
                  </a:outerShdw>
                </a:effectLst>
                <a:latin typeface="Monotype Corsiva" panose="03010101010201010101" pitchFamily="66" charset="0"/>
              </a:rPr>
              <a:t>Święto Flagi</a:t>
            </a:r>
          </a:p>
        </p:txBody>
      </p:sp>
      <p:sp>
        <p:nvSpPr>
          <p:cNvPr id="3" name="Symbol zastępczy zawartości 2">
            <a:extLst>
              <a:ext uri="{FF2B5EF4-FFF2-40B4-BE49-F238E27FC236}">
                <a16:creationId xmlns:a16="http://schemas.microsoft.com/office/drawing/2014/main" id="{A4429C34-5874-4F36-B58C-70F80EC314AF}"/>
              </a:ext>
            </a:extLst>
          </p:cNvPr>
          <p:cNvSpPr>
            <a:spLocks noGrp="1"/>
          </p:cNvSpPr>
          <p:nvPr>
            <p:ph idx="1"/>
          </p:nvPr>
        </p:nvSpPr>
        <p:spPr>
          <a:xfrm>
            <a:off x="838200" y="1825625"/>
            <a:ext cx="3842288" cy="4351338"/>
          </a:xfrm>
        </p:spPr>
        <p:txBody>
          <a:bodyPr/>
          <a:lstStyle/>
          <a:p>
            <a:pPr marL="0" indent="0" algn="ctr">
              <a:buNone/>
            </a:pPr>
            <a:r>
              <a:rPr lang="pl-PL" dirty="0">
                <a:latin typeface="Times New Roman" panose="02020603050405020304" pitchFamily="18" charset="0"/>
                <a:cs typeface="Times New Roman" panose="02020603050405020304" pitchFamily="18" charset="0"/>
              </a:rPr>
              <a:t>Drugiego maja obchodzimy jedno z najmłodszych świąt państwowych w Polsce, czyli Dzień Flagi. Święto to ustanowiono, aby rozwijać wiedzę o Polsce, symbolach narodowych oraz kształtować postawę patriotyczną.</a:t>
            </a:r>
          </a:p>
        </p:txBody>
      </p:sp>
      <p:pic>
        <p:nvPicPr>
          <p:cNvPr id="5" name="Obraz 4">
            <a:extLst>
              <a:ext uri="{FF2B5EF4-FFF2-40B4-BE49-F238E27FC236}">
                <a16:creationId xmlns:a16="http://schemas.microsoft.com/office/drawing/2014/main" id="{D41459C2-D87B-4016-BD19-F318B409E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762" y="1825625"/>
            <a:ext cx="6300863" cy="41929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46444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BCAC63-626F-403F-9483-4546EC7B9B22}"/>
              </a:ext>
            </a:extLst>
          </p:cNvPr>
          <p:cNvSpPr>
            <a:spLocks noGrp="1"/>
          </p:cNvSpPr>
          <p:nvPr>
            <p:ph type="title"/>
          </p:nvPr>
        </p:nvSpPr>
        <p:spPr>
          <a:xfrm>
            <a:off x="838200" y="153192"/>
            <a:ext cx="10515600" cy="1325563"/>
          </a:xfrm>
        </p:spPr>
        <p:txBody>
          <a:bodyPr>
            <a:normAutofit/>
          </a:bodyPr>
          <a:lstStyle/>
          <a:p>
            <a:pPr algn="ctr"/>
            <a:r>
              <a:rPr lang="pl-PL" sz="5400" b="1" dirty="0">
                <a:effectLst>
                  <a:outerShdw blurRad="38100" dist="38100" dir="2700000" algn="tl">
                    <a:srgbClr val="000000">
                      <a:alpha val="43137"/>
                    </a:srgbClr>
                  </a:outerShdw>
                </a:effectLst>
                <a:latin typeface="Monotype Corsiva" panose="03010101010201010101" pitchFamily="66" charset="0"/>
              </a:rPr>
              <a:t>Czym jest Ojczyzna?</a:t>
            </a:r>
          </a:p>
        </p:txBody>
      </p:sp>
      <p:sp>
        <p:nvSpPr>
          <p:cNvPr id="3" name="Symbol zastępczy zawartości 2">
            <a:extLst>
              <a:ext uri="{FF2B5EF4-FFF2-40B4-BE49-F238E27FC236}">
                <a16:creationId xmlns:a16="http://schemas.microsoft.com/office/drawing/2014/main" id="{5FFDAC08-9054-4D59-9C92-5A5FD1273C2B}"/>
              </a:ext>
            </a:extLst>
          </p:cNvPr>
          <p:cNvSpPr>
            <a:spLocks noGrp="1"/>
          </p:cNvSpPr>
          <p:nvPr>
            <p:ph idx="1"/>
          </p:nvPr>
        </p:nvSpPr>
        <p:spPr>
          <a:xfrm>
            <a:off x="8074616" y="1872120"/>
            <a:ext cx="3611105" cy="4351338"/>
          </a:xfrm>
        </p:spPr>
        <p:txBody>
          <a:bodyPr/>
          <a:lstStyle/>
          <a:p>
            <a:pPr marL="0" indent="0" algn="ctr">
              <a:buNone/>
            </a:pPr>
            <a:r>
              <a:rPr lang="pl-PL" dirty="0">
                <a:latin typeface="Times New Roman" panose="02020603050405020304" pitchFamily="18" charset="0"/>
                <a:cs typeface="Times New Roman" panose="02020603050405020304" pitchFamily="18" charset="0"/>
              </a:rPr>
              <a:t>Ojczyzna to miejsce, gdzie się urodziłeś i wychowałeś. Zazwyczaj to kraj z którego pochodzą twoi rodzice. W tym miejscu dobrze się czujesz i bardzo dobrze go znasz.</a:t>
            </a:r>
          </a:p>
        </p:txBody>
      </p:sp>
      <p:pic>
        <p:nvPicPr>
          <p:cNvPr id="5" name="Obraz 4">
            <a:extLst>
              <a:ext uri="{FF2B5EF4-FFF2-40B4-BE49-F238E27FC236}">
                <a16:creationId xmlns:a16="http://schemas.microsoft.com/office/drawing/2014/main" id="{3E9F0072-6F3D-4689-9AF3-0C38B7BDAEB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4333" l="4500" r="96750">
                        <a14:foregroundMark x1="56500" y1="35667" x2="75500" y2="59000"/>
                        <a14:foregroundMark x1="59250" y1="63000" x2="64000" y2="53000"/>
                        <a14:foregroundMark x1="64000" y1="53000" x2="73500" y2="43667"/>
                        <a14:foregroundMark x1="65500" y1="34333" x2="82000" y2="45000"/>
                        <a14:foregroundMark x1="82000" y1="45000" x2="91000" y2="42333"/>
                        <a14:foregroundMark x1="91000" y1="42333" x2="96023" y2="74905"/>
                        <a14:foregroundMark x1="89750" y1="48667" x2="92250" y2="38333"/>
                        <a14:foregroundMark x1="92250" y1="38333" x2="61000" y2="32667"/>
                        <a14:foregroundMark x1="61000" y1="32667" x2="54500" y2="39333"/>
                        <a14:foregroundMark x1="54500" y1="39333" x2="52000" y2="49000"/>
                        <a14:foregroundMark x1="52000" y1="49000" x2="52750" y2="58667"/>
                        <a14:foregroundMark x1="50750" y1="38000" x2="52750" y2="38000"/>
                        <a14:foregroundMark x1="70250" y1="28333" x2="72000" y2="29667"/>
                        <a14:foregroundMark x1="40750" y1="50000" x2="46000" y2="92667"/>
                        <a14:foregroundMark x1="46000" y1="92667" x2="31750" y2="89333"/>
                        <a14:foregroundMark x1="31750" y1="89333" x2="33500" y2="78667"/>
                        <a14:foregroundMark x1="33500" y1="78667" x2="27750" y2="73000"/>
                        <a14:foregroundMark x1="27750" y1="73000" x2="39000" y2="47000"/>
                        <a14:foregroundMark x1="39000" y1="47000" x2="42500" y2="55667"/>
                        <a14:foregroundMark x1="42500" y1="55667" x2="42500" y2="55667"/>
                        <a14:foregroundMark x1="32000" y1="70333" x2="32750" y2="68333"/>
                        <a14:foregroundMark x1="32750" y1="68333" x2="40750" y2="59000"/>
                        <a14:foregroundMark x1="5500" y1="60333" x2="15250" y2="62333"/>
                        <a14:foregroundMark x1="15250" y1="62333" x2="20000" y2="72667"/>
                        <a14:foregroundMark x1="20000" y1="72667" x2="15250" y2="81667"/>
                        <a14:foregroundMark x1="15250" y1="81667" x2="15000" y2="88333"/>
                        <a14:foregroundMark x1="13250" y1="46667" x2="15000" y2="58333"/>
                        <a14:foregroundMark x1="15000" y1="58333" x2="16000" y2="60333"/>
                        <a14:foregroundMark x1="4500" y1="54667" x2="4500" y2="58000"/>
                        <a14:foregroundMark x1="11750" y1="94333" x2="15500" y2="94333"/>
                        <a14:foregroundMark x1="6000" y1="75000" x2="7750" y2="80000"/>
                        <a14:foregroundMark x1="57750" y1="39333" x2="58750" y2="49333"/>
                        <a14:foregroundMark x1="58750" y1="49333" x2="61000" y2="54667"/>
                        <a14:foregroundMark x1="50750" y1="41000" x2="55000" y2="44333"/>
                        <a14:backgroundMark x1="95250" y1="79000" x2="97500" y2="76667"/>
                        <a14:backgroundMark x1="96000" y1="77000" x2="96500" y2="76333"/>
                        <a14:backgroundMark x1="95250" y1="77333" x2="96750" y2="75333"/>
                      </a14:backgroundRemoval>
                    </a14:imgEffect>
                  </a14:imgLayer>
                </a14:imgProps>
              </a:ext>
              <a:ext uri="{28A0092B-C50C-407E-A947-70E740481C1C}">
                <a14:useLocalDpi xmlns:a14="http://schemas.microsoft.com/office/drawing/2010/main" val="0"/>
              </a:ext>
            </a:extLst>
          </a:blip>
          <a:srcRect t="24033"/>
          <a:stretch/>
        </p:blipFill>
        <p:spPr>
          <a:xfrm>
            <a:off x="304801" y="1690688"/>
            <a:ext cx="7637214" cy="4351338"/>
          </a:xfrm>
          <a:prstGeom prst="rect">
            <a:avLst/>
          </a:prstGeom>
        </p:spPr>
      </p:pic>
    </p:spTree>
    <p:extLst>
      <p:ext uri="{BB962C8B-B14F-4D97-AF65-F5344CB8AC3E}">
        <p14:creationId xmlns:p14="http://schemas.microsoft.com/office/powerpoint/2010/main" val="79651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BE130E-D11C-4A78-8528-757954DE814C}"/>
              </a:ext>
            </a:extLst>
          </p:cNvPr>
          <p:cNvSpPr>
            <a:spLocks noGrp="1"/>
          </p:cNvSpPr>
          <p:nvPr>
            <p:ph type="title"/>
          </p:nvPr>
        </p:nvSpPr>
        <p:spPr/>
        <p:txBody>
          <a:bodyPr>
            <a:normAutofit/>
          </a:bodyPr>
          <a:lstStyle/>
          <a:p>
            <a:r>
              <a:rPr lang="pl-PL" sz="4800" b="1" dirty="0">
                <a:effectLst>
                  <a:outerShdw blurRad="38100" dist="38100" dir="2700000" algn="tl">
                    <a:srgbClr val="000000">
                      <a:alpha val="43137"/>
                    </a:srgbClr>
                  </a:outerShdw>
                </a:effectLst>
                <a:latin typeface="Monotype Corsiva" panose="03010101010201010101" pitchFamily="66" charset="0"/>
              </a:rPr>
              <a:t>Kto to jest Patriota?</a:t>
            </a:r>
          </a:p>
        </p:txBody>
      </p:sp>
      <p:sp>
        <p:nvSpPr>
          <p:cNvPr id="3" name="Symbol zastępczy zawartości 2">
            <a:extLst>
              <a:ext uri="{FF2B5EF4-FFF2-40B4-BE49-F238E27FC236}">
                <a16:creationId xmlns:a16="http://schemas.microsoft.com/office/drawing/2014/main" id="{F53266DF-757C-4EFA-BA4F-EF789437D442}"/>
              </a:ext>
            </a:extLst>
          </p:cNvPr>
          <p:cNvSpPr>
            <a:spLocks noGrp="1"/>
          </p:cNvSpPr>
          <p:nvPr>
            <p:ph idx="1"/>
          </p:nvPr>
        </p:nvSpPr>
        <p:spPr>
          <a:xfrm>
            <a:off x="838200" y="1825625"/>
            <a:ext cx="4539712" cy="4351338"/>
          </a:xfrm>
        </p:spPr>
        <p:txBody>
          <a:bodyPr>
            <a:normAutofit lnSpcReduction="10000"/>
          </a:bodyPr>
          <a:lstStyle/>
          <a:p>
            <a:pPr marL="0" indent="0" algn="ctr">
              <a:buNone/>
            </a:pPr>
            <a:r>
              <a:rPr lang="pl-PL" dirty="0">
                <a:latin typeface="Times New Roman" panose="02020603050405020304" pitchFamily="18" charset="0"/>
                <a:cs typeface="Times New Roman" panose="02020603050405020304" pitchFamily="18" charset="0"/>
              </a:rPr>
              <a:t>Patriota to osoba, która szanuje swoją ojczyznę i jej tradycje. Dba o język oraz pragnie dla swojego kraju wszystkiego co najlepsze. Pewnie zastanawiasz się czy też możesz być patriotą. Oczywiście! Żeby móc się tak nazywać musisz poznać Polskę. Dzięki tej prezentacji będziesz wiedział o swym kraju dużo więcej!</a:t>
            </a:r>
          </a:p>
        </p:txBody>
      </p:sp>
      <p:pic>
        <p:nvPicPr>
          <p:cNvPr id="5" name="Obraz 4">
            <a:extLst>
              <a:ext uri="{FF2B5EF4-FFF2-40B4-BE49-F238E27FC236}">
                <a16:creationId xmlns:a16="http://schemas.microsoft.com/office/drawing/2014/main" id="{AEF555CF-60AF-4DDB-8C05-C53249EF1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72068"/>
            <a:ext cx="4539711" cy="6420807"/>
          </a:xfrm>
          <a:prstGeom prst="rect">
            <a:avLst/>
          </a:prstGeom>
        </p:spPr>
      </p:pic>
    </p:spTree>
    <p:extLst>
      <p:ext uri="{BB962C8B-B14F-4D97-AF65-F5344CB8AC3E}">
        <p14:creationId xmlns:p14="http://schemas.microsoft.com/office/powerpoint/2010/main" val="230981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C5AE06-CEC1-4D74-9CC6-08E7DCDCC3DE}"/>
              </a:ext>
            </a:extLst>
          </p:cNvPr>
          <p:cNvSpPr>
            <a:spLocks noGrp="1"/>
          </p:cNvSpPr>
          <p:nvPr>
            <p:ph type="title"/>
          </p:nvPr>
        </p:nvSpPr>
        <p:spPr>
          <a:xfrm>
            <a:off x="838200" y="18255"/>
            <a:ext cx="10515600" cy="1325563"/>
          </a:xfrm>
        </p:spPr>
        <p:txBody>
          <a:bodyPr/>
          <a:lstStyle/>
          <a:p>
            <a:pPr algn="ctr"/>
            <a:r>
              <a:rPr lang="pl-PL" b="1" dirty="0">
                <a:latin typeface="Monotype Corsiva" panose="03010101010201010101" pitchFamily="66" charset="0"/>
              </a:rPr>
              <a:t>Katechizm polskiego dziecka</a:t>
            </a:r>
          </a:p>
        </p:txBody>
      </p:sp>
      <p:sp>
        <p:nvSpPr>
          <p:cNvPr id="3" name="Symbol zastępczy zawartości 2">
            <a:extLst>
              <a:ext uri="{FF2B5EF4-FFF2-40B4-BE49-F238E27FC236}">
                <a16:creationId xmlns:a16="http://schemas.microsoft.com/office/drawing/2014/main" id="{3856B2D0-002A-4416-8609-E23F49A7E95F}"/>
              </a:ext>
            </a:extLst>
          </p:cNvPr>
          <p:cNvSpPr>
            <a:spLocks noGrp="1"/>
          </p:cNvSpPr>
          <p:nvPr>
            <p:ph idx="1"/>
          </p:nvPr>
        </p:nvSpPr>
        <p:spPr>
          <a:xfrm>
            <a:off x="1906292" y="1790993"/>
            <a:ext cx="3811292" cy="4792151"/>
          </a:xfrm>
        </p:spPr>
        <p:txBody>
          <a:bodyPr>
            <a:normAutofit fontScale="92500" lnSpcReduction="10000"/>
          </a:bodyPr>
          <a:lstStyle/>
          <a:p>
            <a:pPr marL="0" indent="0" algn="ctr">
              <a:buNone/>
            </a:pPr>
            <a:r>
              <a:rPr lang="pl-PL" dirty="0">
                <a:latin typeface="Times New Roman" panose="02020603050405020304" pitchFamily="18" charset="0"/>
                <a:cs typeface="Times New Roman" panose="02020603050405020304" pitchFamily="18" charset="0"/>
              </a:rPr>
              <a:t>-Kto Ty jesteś?</a:t>
            </a:r>
          </a:p>
          <a:p>
            <a:pPr marL="0" indent="0" algn="ctr">
              <a:buNone/>
            </a:pPr>
            <a:r>
              <a:rPr lang="pl-PL" dirty="0">
                <a:latin typeface="Times New Roman" panose="02020603050405020304" pitchFamily="18" charset="0"/>
                <a:cs typeface="Times New Roman" panose="02020603050405020304" pitchFamily="18" charset="0"/>
              </a:rPr>
              <a:t>-Polak mały.</a:t>
            </a:r>
          </a:p>
          <a:p>
            <a:pPr marL="0" indent="0" algn="ctr">
              <a:buNone/>
            </a:pPr>
            <a:r>
              <a:rPr lang="pl-PL" dirty="0">
                <a:latin typeface="Times New Roman" panose="02020603050405020304" pitchFamily="18" charset="0"/>
                <a:cs typeface="Times New Roman" panose="02020603050405020304" pitchFamily="18" charset="0"/>
              </a:rPr>
              <a:t>-Jaki znak Twój?</a:t>
            </a:r>
          </a:p>
          <a:p>
            <a:pPr marL="0" indent="0" algn="ctr">
              <a:buNone/>
            </a:pPr>
            <a:r>
              <a:rPr lang="pl-PL" dirty="0">
                <a:latin typeface="Times New Roman" panose="02020603050405020304" pitchFamily="18" charset="0"/>
                <a:cs typeface="Times New Roman" panose="02020603050405020304" pitchFamily="18" charset="0"/>
              </a:rPr>
              <a:t>-Orzeł biały.</a:t>
            </a:r>
          </a:p>
          <a:p>
            <a:pPr marL="0" indent="0" algn="ctr">
              <a:buNone/>
            </a:pPr>
            <a:r>
              <a:rPr lang="pl-PL" dirty="0">
                <a:latin typeface="Times New Roman" panose="02020603050405020304" pitchFamily="18" charset="0"/>
                <a:cs typeface="Times New Roman" panose="02020603050405020304" pitchFamily="18" charset="0"/>
              </a:rPr>
              <a:t>-Gdzie Ty mieszkasz?</a:t>
            </a:r>
          </a:p>
          <a:p>
            <a:pPr marL="0" indent="0" algn="ctr">
              <a:buNone/>
            </a:pPr>
            <a:r>
              <a:rPr lang="pl-PL" dirty="0">
                <a:latin typeface="Times New Roman" panose="02020603050405020304" pitchFamily="18" charset="0"/>
                <a:cs typeface="Times New Roman" panose="02020603050405020304" pitchFamily="18" charset="0"/>
              </a:rPr>
              <a:t>-Między swemi.</a:t>
            </a:r>
          </a:p>
          <a:p>
            <a:pPr marL="0" indent="0" algn="ctr">
              <a:buNone/>
            </a:pPr>
            <a:r>
              <a:rPr lang="pl-PL" dirty="0">
                <a:latin typeface="Times New Roman" panose="02020603050405020304" pitchFamily="18" charset="0"/>
                <a:cs typeface="Times New Roman" panose="02020603050405020304" pitchFamily="18" charset="0"/>
              </a:rPr>
              <a:t>-W jakim kraju?</a:t>
            </a:r>
          </a:p>
          <a:p>
            <a:pPr marL="0" indent="0" algn="ctr">
              <a:buNone/>
            </a:pPr>
            <a:r>
              <a:rPr lang="pl-PL" dirty="0">
                <a:latin typeface="Times New Roman" panose="02020603050405020304" pitchFamily="18" charset="0"/>
                <a:cs typeface="Times New Roman" panose="02020603050405020304" pitchFamily="18" charset="0"/>
              </a:rPr>
              <a:t>-W polskiej ziemi.</a:t>
            </a:r>
          </a:p>
          <a:p>
            <a:pPr marL="0" indent="0" algn="ctr">
              <a:buNone/>
            </a:pPr>
            <a:r>
              <a:rPr lang="pl-PL" dirty="0">
                <a:latin typeface="Times New Roman" panose="02020603050405020304" pitchFamily="18" charset="0"/>
                <a:cs typeface="Times New Roman" panose="02020603050405020304" pitchFamily="18" charset="0"/>
              </a:rPr>
              <a:t>-Czem ta ziemia?</a:t>
            </a:r>
          </a:p>
          <a:p>
            <a:pPr marL="0" indent="0" algn="ctr">
              <a:buNone/>
            </a:pPr>
            <a:r>
              <a:rPr lang="pl-PL" dirty="0">
                <a:latin typeface="Times New Roman" panose="02020603050405020304" pitchFamily="18" charset="0"/>
                <a:cs typeface="Times New Roman" panose="02020603050405020304" pitchFamily="18" charset="0"/>
              </a:rPr>
              <a:t>-Mą Ojczyzną.</a:t>
            </a:r>
          </a:p>
        </p:txBody>
      </p:sp>
      <p:sp>
        <p:nvSpPr>
          <p:cNvPr id="4" name="Symbol zastępczy zawartości 2">
            <a:extLst>
              <a:ext uri="{FF2B5EF4-FFF2-40B4-BE49-F238E27FC236}">
                <a16:creationId xmlns:a16="http://schemas.microsoft.com/office/drawing/2014/main" id="{5235A686-2CAC-4ADB-9C2A-89130738260C}"/>
              </a:ext>
            </a:extLst>
          </p:cNvPr>
          <p:cNvSpPr txBox="1">
            <a:spLocks/>
          </p:cNvSpPr>
          <p:nvPr/>
        </p:nvSpPr>
        <p:spPr>
          <a:xfrm>
            <a:off x="6244525" y="1825625"/>
            <a:ext cx="3811292" cy="47921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dirty="0">
                <a:latin typeface="Times New Roman" panose="02020603050405020304" pitchFamily="18" charset="0"/>
                <a:cs typeface="Times New Roman" panose="02020603050405020304" pitchFamily="18" charset="0"/>
              </a:rPr>
              <a:t>-Czem zdobyta?</a:t>
            </a:r>
          </a:p>
          <a:p>
            <a:pPr marL="0" indent="0" algn="ctr">
              <a:buFont typeface="Arial" panose="020B0604020202020204" pitchFamily="34" charset="0"/>
              <a:buNone/>
            </a:pPr>
            <a:r>
              <a:rPr lang="pl-PL" dirty="0">
                <a:latin typeface="Times New Roman" panose="02020603050405020304" pitchFamily="18" charset="0"/>
                <a:cs typeface="Times New Roman" panose="02020603050405020304" pitchFamily="18" charset="0"/>
              </a:rPr>
              <a:t>-Krwią i blizną.</a:t>
            </a:r>
          </a:p>
          <a:p>
            <a:pPr marL="0" indent="0" algn="ctr">
              <a:buFont typeface="Arial" panose="020B0604020202020204" pitchFamily="34" charset="0"/>
              <a:buNone/>
            </a:pPr>
            <a:r>
              <a:rPr lang="pl-PL" dirty="0">
                <a:latin typeface="Times New Roman" panose="02020603050405020304" pitchFamily="18" charset="0"/>
                <a:cs typeface="Times New Roman" panose="02020603050405020304" pitchFamily="18" charset="0"/>
              </a:rPr>
              <a:t>-Czy ją kochasz?</a:t>
            </a:r>
          </a:p>
          <a:p>
            <a:pPr marL="0" indent="0" algn="ctr">
              <a:buFont typeface="Arial" panose="020B0604020202020204" pitchFamily="34" charset="0"/>
              <a:buNone/>
            </a:pPr>
            <a:r>
              <a:rPr lang="pl-PL" dirty="0">
                <a:latin typeface="Times New Roman" panose="02020603050405020304" pitchFamily="18" charset="0"/>
                <a:cs typeface="Times New Roman" panose="02020603050405020304" pitchFamily="18" charset="0"/>
              </a:rPr>
              <a:t>-Kocham szczerze.</a:t>
            </a:r>
          </a:p>
          <a:p>
            <a:pPr marL="0" indent="0" algn="ctr">
              <a:buFont typeface="Arial" panose="020B0604020202020204" pitchFamily="34" charset="0"/>
              <a:buNone/>
            </a:pPr>
            <a:r>
              <a:rPr lang="pl-PL" dirty="0">
                <a:latin typeface="Times New Roman" panose="02020603050405020304" pitchFamily="18" charset="0"/>
                <a:cs typeface="Times New Roman" panose="02020603050405020304" pitchFamily="18" charset="0"/>
              </a:rPr>
              <a:t>-A w co wierzysz?</a:t>
            </a:r>
          </a:p>
          <a:p>
            <a:pPr marL="0" indent="0" algn="ctr">
              <a:buFont typeface="Arial" panose="020B0604020202020204" pitchFamily="34" charset="0"/>
              <a:buNone/>
            </a:pPr>
            <a:r>
              <a:rPr lang="pl-PL" dirty="0">
                <a:latin typeface="Times New Roman" panose="02020603050405020304" pitchFamily="18" charset="0"/>
                <a:cs typeface="Times New Roman" panose="02020603050405020304" pitchFamily="18" charset="0"/>
              </a:rPr>
              <a:t>-W Polskę wierzę!</a:t>
            </a:r>
          </a:p>
          <a:p>
            <a:pPr marL="0" indent="0" algn="ctr">
              <a:buFont typeface="Arial" panose="020B0604020202020204" pitchFamily="34" charset="0"/>
              <a:buNone/>
            </a:pPr>
            <a:r>
              <a:rPr lang="pl-PL" dirty="0">
                <a:latin typeface="Times New Roman" panose="02020603050405020304" pitchFamily="18" charset="0"/>
                <a:cs typeface="Times New Roman" panose="02020603050405020304" pitchFamily="18" charset="0"/>
              </a:rPr>
              <a:t>-Coś Ty dla niej?</a:t>
            </a:r>
          </a:p>
          <a:p>
            <a:pPr marL="0" indent="0" algn="ctr">
              <a:buFont typeface="Arial" panose="020B0604020202020204" pitchFamily="34" charset="0"/>
              <a:buNone/>
            </a:pPr>
            <a:r>
              <a:rPr lang="pl-PL" dirty="0">
                <a:latin typeface="Times New Roman" panose="02020603050405020304" pitchFamily="18" charset="0"/>
                <a:cs typeface="Times New Roman" panose="02020603050405020304" pitchFamily="18" charset="0"/>
              </a:rPr>
              <a:t>-Wdzięczne dziecię.</a:t>
            </a:r>
          </a:p>
          <a:p>
            <a:pPr marL="0" indent="0" algn="ctr">
              <a:buFont typeface="Arial" panose="020B0604020202020204" pitchFamily="34" charset="0"/>
              <a:buNone/>
            </a:pPr>
            <a:r>
              <a:rPr lang="pl-PL" dirty="0">
                <a:latin typeface="Times New Roman" panose="02020603050405020304" pitchFamily="18" charset="0"/>
                <a:cs typeface="Times New Roman" panose="02020603050405020304" pitchFamily="18" charset="0"/>
              </a:rPr>
              <a:t>-Coś jej winien?</a:t>
            </a:r>
          </a:p>
          <a:p>
            <a:pPr marL="0" indent="0" algn="ctr">
              <a:buFont typeface="Arial" panose="020B0604020202020204" pitchFamily="34" charset="0"/>
              <a:buNone/>
            </a:pPr>
            <a:r>
              <a:rPr lang="pl-PL" dirty="0">
                <a:latin typeface="Times New Roman" panose="02020603050405020304" pitchFamily="18" charset="0"/>
                <a:cs typeface="Times New Roman" panose="02020603050405020304" pitchFamily="18" charset="0"/>
              </a:rPr>
              <a:t>-Oddać życie.</a:t>
            </a:r>
          </a:p>
        </p:txBody>
      </p:sp>
      <p:pic>
        <p:nvPicPr>
          <p:cNvPr id="6" name="Obraz 5">
            <a:extLst>
              <a:ext uri="{FF2B5EF4-FFF2-40B4-BE49-F238E27FC236}">
                <a16:creationId xmlns:a16="http://schemas.microsoft.com/office/drawing/2014/main" id="{B054AB12-6DDA-4C02-AFBA-2EF7007F8C7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2889" y1="37778" x2="64444" y2="34667"/>
                      </a14:backgroundRemoval>
                    </a14:imgEffect>
                  </a14:imgLayer>
                </a14:imgProps>
              </a:ext>
              <a:ext uri="{28A0092B-C50C-407E-A947-70E740481C1C}">
                <a14:useLocalDpi xmlns:a14="http://schemas.microsoft.com/office/drawing/2010/main" val="0"/>
              </a:ext>
            </a:extLst>
          </a:blip>
          <a:stretch>
            <a:fillRect/>
          </a:stretch>
        </p:blipFill>
        <p:spPr>
          <a:xfrm>
            <a:off x="-152710" y="-432325"/>
            <a:ext cx="2896556" cy="2896556"/>
          </a:xfrm>
          <a:prstGeom prst="rect">
            <a:avLst/>
          </a:prstGeom>
        </p:spPr>
      </p:pic>
      <p:pic>
        <p:nvPicPr>
          <p:cNvPr id="7" name="Obraz 6">
            <a:extLst>
              <a:ext uri="{FF2B5EF4-FFF2-40B4-BE49-F238E27FC236}">
                <a16:creationId xmlns:a16="http://schemas.microsoft.com/office/drawing/2014/main" id="{A8B1BC58-2D53-4671-8ACA-67097927CA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2889" y1="37778" x2="64444" y2="34667"/>
                      </a14:backgroundRemoval>
                    </a14:imgEffect>
                  </a14:imgLayer>
                </a14:imgProps>
              </a:ext>
              <a:ext uri="{28A0092B-C50C-407E-A947-70E740481C1C}">
                <a14:useLocalDpi xmlns:a14="http://schemas.microsoft.com/office/drawing/2010/main" val="0"/>
              </a:ext>
            </a:extLst>
          </a:blip>
          <a:stretch>
            <a:fillRect/>
          </a:stretch>
        </p:blipFill>
        <p:spPr>
          <a:xfrm>
            <a:off x="9465925" y="4187068"/>
            <a:ext cx="2896556" cy="2896556"/>
          </a:xfrm>
          <a:prstGeom prst="rect">
            <a:avLst/>
          </a:prstGeom>
        </p:spPr>
      </p:pic>
      <p:pic>
        <p:nvPicPr>
          <p:cNvPr id="8" name="Obraz 7">
            <a:extLst>
              <a:ext uri="{FF2B5EF4-FFF2-40B4-BE49-F238E27FC236}">
                <a16:creationId xmlns:a16="http://schemas.microsoft.com/office/drawing/2014/main" id="{2F1846CA-519A-4226-8888-9D493E1C21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2889" y1="37778" x2="64444" y2="34667"/>
                      </a14:backgroundRemoval>
                    </a14:imgEffect>
                  </a14:imgLayer>
                </a14:imgProps>
              </a:ext>
              <a:ext uri="{28A0092B-C50C-407E-A947-70E740481C1C}">
                <a14:useLocalDpi xmlns:a14="http://schemas.microsoft.com/office/drawing/2010/main" val="0"/>
              </a:ext>
            </a:extLst>
          </a:blip>
          <a:stretch>
            <a:fillRect/>
          </a:stretch>
        </p:blipFill>
        <p:spPr>
          <a:xfrm>
            <a:off x="-229891" y="4208546"/>
            <a:ext cx="2896556" cy="2896556"/>
          </a:xfrm>
          <a:prstGeom prst="rect">
            <a:avLst/>
          </a:prstGeom>
        </p:spPr>
      </p:pic>
      <p:pic>
        <p:nvPicPr>
          <p:cNvPr id="9" name="Obraz 8">
            <a:extLst>
              <a:ext uri="{FF2B5EF4-FFF2-40B4-BE49-F238E27FC236}">
                <a16:creationId xmlns:a16="http://schemas.microsoft.com/office/drawing/2014/main" id="{E9FC18BC-660E-4159-B402-364E7678FF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2889" y1="37778" x2="64444" y2="34667"/>
                      </a14:backgroundRemoval>
                    </a14:imgEffect>
                  </a14:imgLayer>
                </a14:imgProps>
              </a:ext>
              <a:ext uri="{28A0092B-C50C-407E-A947-70E740481C1C}">
                <a14:useLocalDpi xmlns:a14="http://schemas.microsoft.com/office/drawing/2010/main" val="0"/>
              </a:ext>
            </a:extLst>
          </a:blip>
          <a:stretch>
            <a:fillRect/>
          </a:stretch>
        </p:blipFill>
        <p:spPr>
          <a:xfrm>
            <a:off x="9465925" y="-398669"/>
            <a:ext cx="2896556" cy="2896556"/>
          </a:xfrm>
          <a:prstGeom prst="rect">
            <a:avLst/>
          </a:prstGeom>
        </p:spPr>
      </p:pic>
    </p:spTree>
    <p:extLst>
      <p:ext uri="{BB962C8B-B14F-4D97-AF65-F5344CB8AC3E}">
        <p14:creationId xmlns:p14="http://schemas.microsoft.com/office/powerpoint/2010/main" val="10600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AC1B77-E0DF-438E-A566-73E8B4E22D1D}"/>
              </a:ext>
            </a:extLst>
          </p:cNvPr>
          <p:cNvSpPr>
            <a:spLocks noGrp="1"/>
          </p:cNvSpPr>
          <p:nvPr>
            <p:ph type="title"/>
          </p:nvPr>
        </p:nvSpPr>
        <p:spPr>
          <a:xfrm>
            <a:off x="838200" y="241138"/>
            <a:ext cx="10515600" cy="1325563"/>
          </a:xfrm>
        </p:spPr>
        <p:txBody>
          <a:bodyPr>
            <a:normAutofit/>
          </a:bodyPr>
          <a:lstStyle/>
          <a:p>
            <a:pPr algn="ctr"/>
            <a:r>
              <a:rPr lang="pl-PL" sz="4800" b="1" dirty="0">
                <a:latin typeface="Monotype Corsiva" panose="03010101010201010101" pitchFamily="66" charset="0"/>
              </a:rPr>
              <a:t>Krótka historia Polski</a:t>
            </a:r>
          </a:p>
        </p:txBody>
      </p:sp>
      <p:sp>
        <p:nvSpPr>
          <p:cNvPr id="4" name="Zwój: pionowy 3">
            <a:extLst>
              <a:ext uri="{FF2B5EF4-FFF2-40B4-BE49-F238E27FC236}">
                <a16:creationId xmlns:a16="http://schemas.microsoft.com/office/drawing/2014/main" id="{F4D97AF6-9B95-4E6E-AEE7-CF931F7454A7}"/>
              </a:ext>
            </a:extLst>
          </p:cNvPr>
          <p:cNvSpPr/>
          <p:nvPr/>
        </p:nvSpPr>
        <p:spPr>
          <a:xfrm>
            <a:off x="838200" y="1566701"/>
            <a:ext cx="4927169" cy="4772106"/>
          </a:xfrm>
          <a:prstGeom prst="verticalScroll">
            <a:avLst/>
          </a:prstGeom>
          <a:solidFill>
            <a:schemeClr val="accent1">
              <a:alpha val="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600" dirty="0">
                <a:solidFill>
                  <a:schemeClr val="tx1"/>
                </a:solidFill>
                <a:latin typeface="Times New Roman" panose="02020603050405020304" pitchFamily="18" charset="0"/>
                <a:cs typeface="Times New Roman" panose="02020603050405020304" pitchFamily="18" charset="0"/>
              </a:rPr>
              <a:t>Naszymi przodkami byli Słowianie, którzy tworzyli plemiona. Władcą jednego z nich był Mieszko, to dzięki niemu Polska przyjęła </a:t>
            </a:r>
            <a:r>
              <a:rPr lang="pl-PL" sz="2600" b="1" dirty="0">
                <a:solidFill>
                  <a:schemeClr val="tx1"/>
                </a:solidFill>
                <a:latin typeface="Times New Roman" panose="02020603050405020304" pitchFamily="18" charset="0"/>
                <a:cs typeface="Times New Roman" panose="02020603050405020304" pitchFamily="18" charset="0"/>
              </a:rPr>
              <a:t>chrzest. </a:t>
            </a:r>
            <a:r>
              <a:rPr lang="pl-PL" sz="2600" dirty="0">
                <a:solidFill>
                  <a:schemeClr val="tx1"/>
                </a:solidFill>
                <a:latin typeface="Times New Roman" panose="02020603050405020304" pitchFamily="18" charset="0"/>
                <a:cs typeface="Times New Roman" panose="02020603050405020304" pitchFamily="18" charset="0"/>
              </a:rPr>
              <a:t>Pierwszym królem Polski był syn Mieszka I- Bolesław Chrobry. </a:t>
            </a:r>
            <a:endParaRPr lang="pl-PL" sz="2600" b="1" dirty="0">
              <a:solidFill>
                <a:schemeClr val="tx1"/>
              </a:solidFill>
              <a:latin typeface="Times New Roman" panose="02020603050405020304" pitchFamily="18" charset="0"/>
              <a:cs typeface="Times New Roman" panose="02020603050405020304" pitchFamily="18" charset="0"/>
            </a:endParaRPr>
          </a:p>
        </p:txBody>
      </p:sp>
      <p:pic>
        <p:nvPicPr>
          <p:cNvPr id="6" name="Obraz 5">
            <a:extLst>
              <a:ext uri="{FF2B5EF4-FFF2-40B4-BE49-F238E27FC236}">
                <a16:creationId xmlns:a16="http://schemas.microsoft.com/office/drawing/2014/main" id="{D7B8D02F-9573-49DF-BE12-EEA4BA4B4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61" y="1411717"/>
            <a:ext cx="3613592" cy="50501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9279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wind"/>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1473</Words>
  <Application>Microsoft Office PowerPoint</Application>
  <PresentationFormat>Panoramiczny</PresentationFormat>
  <Paragraphs>129</Paragraphs>
  <Slides>41</Slides>
  <Notes>0</Notes>
  <HiddenSlides>0</HiddenSlides>
  <MMClips>0</MMClips>
  <ScaleCrop>false</ScaleCrop>
  <HeadingPairs>
    <vt:vector size="4" baseType="variant">
      <vt:variant>
        <vt:lpstr>Motyw</vt:lpstr>
      </vt:variant>
      <vt:variant>
        <vt:i4>1</vt:i4>
      </vt:variant>
      <vt:variant>
        <vt:lpstr>Tytuły slajdów</vt:lpstr>
      </vt:variant>
      <vt:variant>
        <vt:i4>41</vt:i4>
      </vt:variant>
    </vt:vector>
  </HeadingPairs>
  <TitlesOfParts>
    <vt:vector size="42" baseType="lpstr">
      <vt:lpstr>Motyw pakietu Office</vt:lpstr>
      <vt:lpstr>Prezentacja programu PowerPoint</vt:lpstr>
      <vt:lpstr>Prezentacja programu PowerPoint</vt:lpstr>
      <vt:lpstr>Prezentacja programu PowerPoint</vt:lpstr>
      <vt:lpstr>Konstytucja 3 Maja</vt:lpstr>
      <vt:lpstr>Święto Flagi</vt:lpstr>
      <vt:lpstr>Czym jest Ojczyzna?</vt:lpstr>
      <vt:lpstr>Kto to jest Patriota?</vt:lpstr>
      <vt:lpstr>Katechizm polskiego dziecka</vt:lpstr>
      <vt:lpstr>Krótka historia Polski</vt:lpstr>
      <vt:lpstr>Prezentacja programu PowerPoint</vt:lpstr>
      <vt:lpstr>Prezentacja programu PowerPoint</vt:lpstr>
      <vt:lpstr>Dzisiejsza Polska</vt:lpstr>
      <vt:lpstr>  Symbole Narodowe</vt:lpstr>
      <vt:lpstr>Prezentacja programu PowerPoint</vt:lpstr>
      <vt:lpstr>Prezentacja programu PowerPoint</vt:lpstr>
      <vt:lpstr>Szacunek dla polskich symboli</vt:lpstr>
      <vt:lpstr>Stolica Polski</vt:lpstr>
      <vt:lpstr>Polska i jej sąsiedzi na mapie</vt:lpstr>
      <vt:lpstr>Najdłuższe rzeki Polski</vt:lpstr>
      <vt:lpstr>Prezentacja programu PowerPoint</vt:lpstr>
      <vt:lpstr>Ukształtowanie terenu Polski</vt:lpstr>
      <vt:lpstr>Stroje ludowe</vt:lpstr>
      <vt:lpstr>Prezentacja programu PowerPoint</vt:lpstr>
      <vt:lpstr>Prezentacja programu PowerPoint</vt:lpstr>
      <vt:lpstr>Prezentacja programu PowerPoint</vt:lpstr>
      <vt:lpstr>Prezentacja programu PowerPoint</vt:lpstr>
      <vt:lpstr>Polskie legendy</vt:lpstr>
      <vt:lpstr>Legenda o Lechu</vt:lpstr>
      <vt:lpstr>Sławni Polacy</vt:lpstr>
      <vt:lpstr>Prezentacja programu PowerPoint</vt:lpstr>
      <vt:lpstr>Prezentacja programu PowerPoint</vt:lpstr>
      <vt:lpstr>Polskie zabytki</vt:lpstr>
      <vt:lpstr>Prezentacja programu PowerPoint</vt:lpstr>
      <vt:lpstr>Prezentacja programu PowerPoint</vt:lpstr>
      <vt:lpstr>Ciekawostki</vt:lpstr>
      <vt:lpstr>Prezentacja programu PowerPoint</vt:lpstr>
      <vt:lpstr>Prezentacja programu PowerPoint</vt:lpstr>
      <vt:lpstr>Prezentacja programu PowerPoint</vt:lpstr>
      <vt:lpstr>Zagadki</vt:lpstr>
      <vt:lpstr>Zabawa „Prawda” czy „Fałsz”?</vt:lpstr>
      <vt:lpstr>Propozycja pracy plastycznej</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Święto Flagi i Konstytucji 3 Maja</dc:title>
  <dc:creator>Lenovo</dc:creator>
  <cp:lastModifiedBy>Katarzyna Pliszka</cp:lastModifiedBy>
  <cp:revision>36</cp:revision>
  <dcterms:created xsi:type="dcterms:W3CDTF">2021-04-14T18:56:50Z</dcterms:created>
  <dcterms:modified xsi:type="dcterms:W3CDTF">2021-04-19T18:29:39Z</dcterms:modified>
</cp:coreProperties>
</file>