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1.jpg" ContentType="image/png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84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commentAuthors" Target="commentAuthors.xml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76F803-ECC3-4BA7-858B-955913BE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F7BD30-19E3-4A4F-91BE-650462F3D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4FB122-58C0-46E1-8E3D-BAC3C61F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8E5E6A-E75F-4D3B-92BB-51778689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A61639-C53F-430C-BB0B-91112C30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6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CE4705-6041-46E1-AA54-D7830A7F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737E05-E246-41A0-B3BC-9534C0CAE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87ACDF-E0A4-4A97-B7FA-EB39F8AF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982923-2D02-4821-B98E-D66CFA8C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34FCEE-5FBD-4F14-8CCF-5330EBD9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2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7AF645C-1D30-4C3A-9A2D-878C10003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888EC0-FCA4-49CA-AAF0-A2B615EF2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94BC5D-3339-4D29-BE7E-77FA4246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674644-B2D7-494A-8FDD-59BACA50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AEC751-8EFD-48A0-B158-3D4AF6BA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EF7FD0-FFF3-4675-9F6D-DA3775D3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49A89F-3935-4795-8BA8-C3F36F046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130C16-8327-4AF8-A8EC-2A46A4FC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384294-0AED-4192-B29E-04AB023D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9C2A6C-7247-4BC0-B6C2-75A98B74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5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36FF2E-2846-4B3B-A287-B5653FC0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91B425-EDBB-414F-BCCD-FC29A5EB2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438D17-BABD-4F23-B07E-541513E63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BD2F2E-D805-4AC0-A90F-7ED8479C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FAE232-63BB-4269-8AE4-072C48A1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4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FE9421-D509-468C-A75A-FD5789D9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DA6369-6A75-4539-8F31-B65C7ABAE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BAE642-A4FF-4639-A312-F418A18D4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C96D53-7D39-46CC-8C75-782A74B8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C05603-CFA7-4D87-845A-34622A37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C8FDEF9-91A9-4D9D-95B4-3799E794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17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348070-DEA9-4075-8AEF-5B0B3D4C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2B8A48-0444-48F2-982B-A13C5AE83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516B64E-44D6-45E5-BBCB-02821A176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6124D3F-EAA8-4D07-8B17-0E3AD5AE0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C8ADA67-DCF5-40A9-9314-FC75877FF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E32E487-F1D0-4AF1-9D64-08C447AD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25E2238-B67B-4FB4-AB7D-097496C5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B97BE37-0AEC-45EF-BAE2-209362B7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1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594DA-AF48-4FBE-B1A1-5CCD2A1E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BE6DDB6-FDB4-4CB1-A651-65BA48D8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D44801B-5F02-437E-B931-A5C5BAF4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3CFB40-5677-4353-8A57-0C565A5C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4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EDF280-E5EF-47AD-9B41-F5FB08E6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4876BAD-8D09-4C73-810F-A7D2E9D9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0E9EB4-EA9B-42A4-9408-678B3756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8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AD5729-0A47-44D5-881A-90813052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00195-5104-4A1B-9794-6FDADA2D1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B66B6BE-1432-4F05-B923-33D69BE02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E9B223-000D-43CB-9072-08B4FA8C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90425A-D6D3-49C1-8E98-183830AA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1A6B07A-AEDF-4A24-AB5E-A18D71F7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4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407CF-137B-4C2D-A8F0-8E3C6DC7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A0BDC2C-C41C-4016-892A-8293EBBE9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B9869B-1513-4147-98C7-08A4AD9EB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6CB431-9DDD-4EB7-A697-31CC3D0B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9BE67C0-D172-4343-BB90-1074FA95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4539E7-BF55-4B2C-8AE7-15A5B957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4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B978E3F-597B-4843-AC5A-47574EDD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8892E3-687D-41F1-BC68-95EA62741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EBE02E-EB04-4CD5-8916-420D7508A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85437-E24B-486A-8FDB-9E6036BD1657}" type="datetimeFigureOut">
              <a:rPr lang="pl-PL" smtClean="0"/>
              <a:t>19.04.2021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0EBCC9-B9F7-4591-8AE8-741A75A8C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24FFAF-A810-44B3-A98F-6D8ECDB9E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1F701-93DB-4FC3-A1CA-ECF4793F07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98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.wdp" /><Relationship Id="rId4" Type="http://schemas.openxmlformats.org/officeDocument/2006/relationships/image" Target="../media/image16.pn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6.wdp" /><Relationship Id="rId4" Type="http://schemas.openxmlformats.org/officeDocument/2006/relationships/image" Target="../media/image18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ebp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7" Type="http://schemas.microsoft.com/office/2007/relationships/hdphoto" Target="../media/hdphoto11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microsoft.com/office/2007/relationships/hdphoto" Target="../media/hdphoto10.wdp" /><Relationship Id="rId4" Type="http://schemas.openxmlformats.org/officeDocument/2006/relationships/image" Target="../media/image28.png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7" Type="http://schemas.microsoft.com/office/2007/relationships/hdphoto" Target="../media/hdphoto14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2.png" /><Relationship Id="rId5" Type="http://schemas.microsoft.com/office/2007/relationships/hdphoto" Target="../media/hdphoto13.wdp" /><Relationship Id="rId4" Type="http://schemas.openxmlformats.org/officeDocument/2006/relationships/image" Target="../media/image31.png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6.wdp" /><Relationship Id="rId4" Type="http://schemas.openxmlformats.org/officeDocument/2006/relationships/image" Target="../media/image34.png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8.wdp" /><Relationship Id="rId4" Type="http://schemas.openxmlformats.org/officeDocument/2006/relationships/image" Target="../media/image36.png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F91515-02B7-4B7F-B413-0982BF763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380" y="557938"/>
            <a:ext cx="8467240" cy="1619169"/>
          </a:xfrm>
        </p:spPr>
        <p:txBody>
          <a:bodyPr>
            <a:normAutofit/>
          </a:bodyPr>
          <a:lstStyle/>
          <a:p>
            <a:r>
              <a:rPr lang="pl-PL" sz="96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DZIEŃ ZIEMI </a:t>
            </a:r>
          </a:p>
        </p:txBody>
      </p:sp>
    </p:spTree>
    <p:extLst>
      <p:ext uri="{BB962C8B-B14F-4D97-AF65-F5344CB8AC3E}">
        <p14:creationId xmlns:p14="http://schemas.microsoft.com/office/powerpoint/2010/main" val="9656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8EC9E49E-0512-4800-8B2E-7DCA5F23B6DF}"/>
              </a:ext>
            </a:extLst>
          </p:cNvPr>
          <p:cNvSpPr/>
          <p:nvPr/>
        </p:nvSpPr>
        <p:spPr>
          <a:xfrm>
            <a:off x="861391" y="1013730"/>
            <a:ext cx="5076986" cy="3506493"/>
          </a:xfrm>
          <a:prstGeom prst="ellipse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Kolejną warstwą jest płaszcz górny, który jest półpłynny, temperatura tutaj dochodzi aż do 1600 stopni Celsjusza czyli jest tam bardzo, bardzo gorąco.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F0076E2-0703-4890-A47D-12059347C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6639339" y="1133391"/>
            <a:ext cx="4850296" cy="490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3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BC1F671C-8548-4B60-A6AC-070C0E053382}"/>
              </a:ext>
            </a:extLst>
          </p:cNvPr>
          <p:cNvSpPr/>
          <p:nvPr/>
        </p:nvSpPr>
        <p:spPr>
          <a:xfrm>
            <a:off x="5685183" y="755375"/>
            <a:ext cx="5575852" cy="3916014"/>
          </a:xfrm>
          <a:prstGeom prst="ellipse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Poniżej płaszcza górnego znajduje się płaszcz dolny, który niestety jest jeszcze słabo poznany, jednak przypuszcza się że temperatura która w nim panuje jest jeszcze wyższa niż w płaszczu górnym.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641D693-4954-44E5-9CE2-8FEE82AD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600" y1="32489" x2="36000" y2="27215"/>
                        <a14:foregroundMark x1="36000" y1="27215" x2="35000" y2="43882"/>
                        <a14:foregroundMark x1="33400" y1="35654" x2="42200" y2="47679"/>
                        <a14:foregroundMark x1="66400" y1="56329" x2="66400" y2="59494"/>
                        <a14:foregroundMark x1="31400" y1="31646" x2="42200" y2="27848"/>
                        <a14:foregroundMark x1="42200" y1="27848" x2="42200" y2="27848"/>
                        <a14:foregroundMark x1="38800" y1="74473" x2="39800" y2="74473"/>
                        <a14:foregroundMark x1="52800" y1="74473" x2="55600" y2="7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13276" r="18561" b="19258"/>
          <a:stretch/>
        </p:blipFill>
        <p:spPr>
          <a:xfrm>
            <a:off x="1139686" y="1598448"/>
            <a:ext cx="4837044" cy="48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FE5AD891-B057-40FD-ADD5-628D27CF0821}"/>
              </a:ext>
            </a:extLst>
          </p:cNvPr>
          <p:cNvSpPr/>
          <p:nvPr/>
        </p:nvSpPr>
        <p:spPr>
          <a:xfrm>
            <a:off x="4121426" y="328721"/>
            <a:ext cx="4475921" cy="2908849"/>
          </a:xfrm>
          <a:prstGeom prst="ellipse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płaszczem dolnym znajduje się tak zwane jądro zewnętrzne na którym panuje taka sama temperatura jak na Słońcu.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093FA58-F97B-4E42-9A0D-D380D76FC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1" b="97765" l="3665" r="89529">
                        <a14:foregroundMark x1="81152" y1="8939" x2="77487" y2="15642"/>
                        <a14:foregroundMark x1="72775" y1="8939" x2="75916" y2="11173"/>
                        <a14:foregroundMark x1="79581" y1="5587" x2="80628" y2="4469"/>
                        <a14:foregroundMark x1="87958" y1="5587" x2="86911" y2="7263"/>
                        <a14:foregroundMark x1="88482" y1="13966" x2="90052" y2="13966"/>
                        <a14:foregroundMark x1="8901" y1="49721" x2="8901" y2="49721"/>
                        <a14:foregroundMark x1="5236" y1="71508" x2="9948" y2="67598"/>
                        <a14:foregroundMark x1="4188" y1="73184" x2="4188" y2="73184"/>
                        <a14:foregroundMark x1="36649" y1="69274" x2="36649" y2="69274"/>
                        <a14:foregroundMark x1="25654" y1="58659" x2="41885" y2="59777"/>
                        <a14:foregroundMark x1="17277" y1="96648" x2="28272" y2="86034"/>
                        <a14:foregroundMark x1="44503" y1="88268" x2="53927" y2="94413"/>
                        <a14:foregroundMark x1="53927" y1="94413" x2="56545" y2="97765"/>
                        <a14:foregroundMark x1="27225" y1="25698" x2="31414" y2="49162"/>
                        <a14:foregroundMark x1="37696" y1="33520" x2="47120" y2="45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2" y="2334568"/>
            <a:ext cx="4475921" cy="41947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7CBF4C-3521-4C7D-A866-5E0DD0342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7500" l="9778" r="93556">
                        <a14:foregroundMark x1="46222" y1="41000" x2="46222" y2="49000"/>
                        <a14:foregroundMark x1="9778" y1="36250" x2="9778" y2="36250"/>
                        <a14:foregroundMark x1="93556" y1="37500" x2="93556" y2="37500"/>
                        <a14:foregroundMark x1="69556" y1="8750" x2="69556" y2="8750"/>
                        <a14:foregroundMark x1="49333" y1="4250" x2="49333" y2="4250"/>
                        <a14:foregroundMark x1="49111" y1="92500" x2="49111" y2="92500"/>
                        <a14:foregroundMark x1="49111" y1="97500" x2="49111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48" y="2719279"/>
            <a:ext cx="428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37C7BC2F-62AC-49A0-B740-D7AB24AA18AB}"/>
              </a:ext>
            </a:extLst>
          </p:cNvPr>
          <p:cNvSpPr/>
          <p:nvPr/>
        </p:nvSpPr>
        <p:spPr>
          <a:xfrm>
            <a:off x="7316007" y="272116"/>
            <a:ext cx="4875993" cy="4011703"/>
          </a:xfrm>
          <a:prstGeom prst="ellipse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Najgłębiej w Ziemi znajduje się jądro wewnętrzne, które odpowiedzialne jest za tak zwane wytwarzanie pola magnetycznego chroniącego Ziemię przed silnym wiatrem słonecznym.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C9F75E1-09AC-414B-9CCB-15EE5B254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6154" r="99615">
                        <a14:foregroundMark x1="17692" y1="18125" x2="11923" y2="31875"/>
                        <a14:foregroundMark x1="11923" y1="31875" x2="18846" y2="50625"/>
                        <a14:foregroundMark x1="18846" y1="50625" x2="20769" y2="53750"/>
                        <a14:foregroundMark x1="6538" y1="40625" x2="22692" y2="52500"/>
                        <a14:foregroundMark x1="51154" y1="60000" x2="59615" y2="61250"/>
                        <a14:foregroundMark x1="67308" y1="60625" x2="82308" y2="72500"/>
                        <a14:foregroundMark x1="77692" y1="62500" x2="86538" y2="63125"/>
                        <a14:foregroundMark x1="80385" y1="66875" x2="93077" y2="71250"/>
                        <a14:foregroundMark x1="80769" y1="73750" x2="87692" y2="80625"/>
                        <a14:foregroundMark x1="46538" y1="55625" x2="50385" y2="57500"/>
                        <a14:foregroundMark x1="44231" y1="55625" x2="47308" y2="55625"/>
                        <a14:foregroundMark x1="85385" y1="60625" x2="90168" y2="60124"/>
                        <a14:foregroundMark x1="84231" y1="69375" x2="91538" y2="75625"/>
                        <a14:foregroundMark x1="88690" y1="84399" x2="89310" y2="84802"/>
                        <a14:foregroundMark x1="85769" y1="82500" x2="88634" y2="84362"/>
                        <a14:foregroundMark x1="19615" y1="49375" x2="41538" y2="30625"/>
                        <a14:foregroundMark x1="23846" y1="27500" x2="45000" y2="25625"/>
                        <a14:foregroundMark x1="45000" y1="25625" x2="54615" y2="31875"/>
                        <a14:foregroundMark x1="54615" y1="31875" x2="55769" y2="33125"/>
                        <a14:backgroundMark x1="91538" y1="96250" x2="91538" y2="96250"/>
                        <a14:backgroundMark x1="92692" y1="96250" x2="92692" y2="96250"/>
                        <a14:backgroundMark x1="92692" y1="96250" x2="92692" y2="96250"/>
                        <a14:backgroundMark x1="94231" y1="96250" x2="94231" y2="96250"/>
                        <a14:backgroundMark x1="95000" y1="96250" x2="95000" y2="96250"/>
                        <a14:backgroundMark x1="95000" y1="96250" x2="95000" y2="96250"/>
                        <a14:backgroundMark x1="95385" y1="96250" x2="96538" y2="96250"/>
                        <a14:backgroundMark x1="98077" y1="96250" x2="98077" y2="96250"/>
                        <a14:backgroundMark x1="98462" y1="96250" x2="98462" y2="96250"/>
                        <a14:backgroundMark x1="98462" y1="96250" x2="98846" y2="95625"/>
                        <a14:backgroundMark x1="91923" y1="92500" x2="91923" y2="92500"/>
                        <a14:backgroundMark x1="91154" y1="92500" x2="91154" y2="92500"/>
                        <a14:backgroundMark x1="90000" y1="91875" x2="90000" y2="91875"/>
                        <a14:backgroundMark x1="90000" y1="90625" x2="89231" y2="86875"/>
                        <a14:backgroundMark x1="93462" y1="88125" x2="96923" y2="58750"/>
                        <a14:backgroundMark x1="96923" y1="58750" x2="96923" y2="57500"/>
                        <a14:backgroundMark x1="95385" y1="92500" x2="95385" y2="89375"/>
                        <a14:backgroundMark x1="90385" y1="87500" x2="91538" y2="85625"/>
                        <a14:backgroundMark x1="91538" y1="80625" x2="91538" y2="80625"/>
                        <a14:backgroundMark x1="89615" y1="87500" x2="91923" y2="83125"/>
                        <a14:backgroundMark x1="90769" y1="82500" x2="98077" y2="90625"/>
                        <a14:backgroundMark x1="98077" y1="90625" x2="98077" y2="96250"/>
                        <a14:backgroundMark x1="96538" y1="57500" x2="97308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433">
            <a:off x="-182703" y="573217"/>
            <a:ext cx="5540434" cy="34094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A2942C2-EA7D-4294-B416-E018041D3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169" y1="66294" x2="19169" y2="66294"/>
                        <a14:foregroundMark x1="24760" y1="75399" x2="24760" y2="75399"/>
                        <a14:foregroundMark x1="23323" y1="71565" x2="23962" y2="72364"/>
                        <a14:foregroundMark x1="29073" y1="78275" x2="30351" y2="80351"/>
                        <a14:foregroundMark x1="31150" y1="80831" x2="34345" y2="82109"/>
                        <a14:foregroundMark x1="36422" y1="82428" x2="37220" y2="82428"/>
                        <a14:foregroundMark x1="34505" y1="82428" x2="42492" y2="84824"/>
                        <a14:foregroundMark x1="42492" y1="84824" x2="43610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71" y="2510725"/>
            <a:ext cx="4875993" cy="48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14006F-A95B-4351-B069-070C0FD2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7" y="400530"/>
            <a:ext cx="8852452" cy="605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1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B157E-A3E1-4A81-800E-CD5F2DD1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Największe zagrożenia dla Ziemi</a:t>
            </a:r>
          </a:p>
        </p:txBody>
      </p:sp>
      <p:sp>
        <p:nvSpPr>
          <p:cNvPr id="4" name="Chmurka 3">
            <a:extLst>
              <a:ext uri="{FF2B5EF4-FFF2-40B4-BE49-F238E27FC236}">
                <a16:creationId xmlns:a16="http://schemas.microsoft.com/office/drawing/2014/main" id="{6D7E9EF2-86B7-4107-A8D9-92E11FAB64B5}"/>
              </a:ext>
            </a:extLst>
          </p:cNvPr>
          <p:cNvSpPr/>
          <p:nvPr/>
        </p:nvSpPr>
        <p:spPr>
          <a:xfrm>
            <a:off x="6608818" y="1799151"/>
            <a:ext cx="5328106" cy="4323353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Zanieczyszczenie powietrza-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ono bardzo niekorzystne dla naszej planety. Niestety w większych miastach znajduje się bardzo dużo fabryk, z których kominów wydostają się kłęby szkodliwego dymu.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829778-ACDC-4984-8B6D-BF8E02D2A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2" y="1848159"/>
            <a:ext cx="4644716" cy="4644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908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>
            <a:extLst>
              <a:ext uri="{FF2B5EF4-FFF2-40B4-BE49-F238E27FC236}">
                <a16:creationId xmlns:a16="http://schemas.microsoft.com/office/drawing/2014/main" id="{8DC94F29-C54C-47A6-B856-AD351BFBCABC}"/>
              </a:ext>
            </a:extLst>
          </p:cNvPr>
          <p:cNvSpPr/>
          <p:nvPr/>
        </p:nvSpPr>
        <p:spPr>
          <a:xfrm>
            <a:off x="476346" y="526942"/>
            <a:ext cx="5328106" cy="4323353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Śmieci-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ludzie produkują ogromne ilości odpadów, niestety często gromadzone są one na nielegalnych składowiskach. Jest to ogromnie niebezpieczne dla Ziemi.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699B55-C91A-4208-A94B-CDE876864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52" y="1494016"/>
            <a:ext cx="5804450" cy="48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>
            <a:extLst>
              <a:ext uri="{FF2B5EF4-FFF2-40B4-BE49-F238E27FC236}">
                <a16:creationId xmlns:a16="http://schemas.microsoft.com/office/drawing/2014/main" id="{9ABB3B9A-9137-4DBE-B663-410ABB52396E}"/>
              </a:ext>
            </a:extLst>
          </p:cNvPr>
          <p:cNvSpPr/>
          <p:nvPr/>
        </p:nvSpPr>
        <p:spPr>
          <a:xfrm>
            <a:off x="6463044" y="699220"/>
            <a:ext cx="5328106" cy="4575145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Konflikty zbrojne-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niestety nasza planeta bardzo cierpi na konfliktach między państwami, w których używane są wszelkiego rodzaju sprzęty bojowe.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6AE8E21-733A-4D4A-81EF-0D29702CB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9" b="90000" l="8669" r="94634">
                        <a14:foregroundMark x1="24355" y1="18148" x2="48710" y2="10093"/>
                        <a14:foregroundMark x1="48710" y1="10093" x2="48710" y2="10093"/>
                        <a14:foregroundMark x1="31063" y1="7685" x2="48710" y2="6019"/>
                        <a14:foregroundMark x1="48710" y1="6019" x2="57998" y2="6111"/>
                        <a14:foregroundMark x1="57998" y1="6111" x2="59030" y2="6574"/>
                        <a14:foregroundMark x1="8669" y1="32500" x2="9804" y2="42778"/>
                        <a14:foregroundMark x1="9804" y1="42778" x2="10630" y2="44259"/>
                        <a14:foregroundMark x1="27864" y1="47500" x2="45304" y2="58333"/>
                        <a14:foregroundMark x1="50877" y1="35185" x2="65119" y2="56574"/>
                        <a14:foregroundMark x1="12693" y1="30741" x2="31063" y2="40370"/>
                        <a14:foregroundMark x1="46336" y1="2500" x2="50258" y2="1389"/>
                        <a14:foregroundMark x1="51909" y1="1389" x2="56656" y2="2500"/>
                        <a14:foregroundMark x1="68731" y1="4815" x2="72136" y2="6389"/>
                        <a14:foregroundMark x1="75232" y1="7963" x2="79979" y2="11204"/>
                        <a14:foregroundMark x1="84727" y1="17963" x2="90712" y2="22222"/>
                        <a14:foregroundMark x1="94634" y1="40370" x2="91744" y2="33981"/>
                        <a14:foregroundMark x1="80392" y1="13519" x2="84211" y2="16204"/>
                        <a14:foregroundMark x1="79773" y1="11019" x2="85346" y2="15463"/>
                        <a14:foregroundMark x1="76677" y1="8519" x2="80805" y2="1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875780"/>
            <a:ext cx="5713757" cy="63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2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>
            <a:extLst>
              <a:ext uri="{FF2B5EF4-FFF2-40B4-BE49-F238E27FC236}">
                <a16:creationId xmlns:a16="http://schemas.microsoft.com/office/drawing/2014/main" id="{40EC6BBE-C194-44CE-9BA5-754ABD9DF090}"/>
              </a:ext>
            </a:extLst>
          </p:cNvPr>
          <p:cNvSpPr/>
          <p:nvPr/>
        </p:nvSpPr>
        <p:spPr>
          <a:xfrm>
            <a:off x="159026" y="450576"/>
            <a:ext cx="5234609" cy="4815410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Wycieki ropy do mórz i oceanów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bardzo dużym zagrożeniem jest zanieczyszczenie wody przez wycieki ropy, które prowadzą do skażenia wód, prowadzi to do zatrucia wielu gatunków wodnych, zarówno roślin jak i zwierząt.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3F8C29C-E824-4620-B264-E362743C4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5" y="1021295"/>
            <a:ext cx="7230216" cy="4815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62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>
            <a:extLst>
              <a:ext uri="{FF2B5EF4-FFF2-40B4-BE49-F238E27FC236}">
                <a16:creationId xmlns:a16="http://schemas.microsoft.com/office/drawing/2014/main" id="{6DC42F24-FA54-4CB4-BC61-2A3CBAF695BB}"/>
              </a:ext>
            </a:extLst>
          </p:cNvPr>
          <p:cNvSpPr/>
          <p:nvPr/>
        </p:nvSpPr>
        <p:spPr>
          <a:xfrm>
            <a:off x="6732105" y="447430"/>
            <a:ext cx="4983549" cy="3886031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Wycinanie lasów-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wiemy lasy oraz wszelkiego rodzaju roślinność to płuca Ziemi, jednak do celów przemysłowych bądź rolniczych masowo trwa wycinka drzew.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5A59D60-D814-42E3-A694-8E6A0E888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"/>
          <a:stretch/>
        </p:blipFill>
        <p:spPr>
          <a:xfrm>
            <a:off x="608868" y="1060174"/>
            <a:ext cx="5951553" cy="51550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431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3E6E32-6E38-4F39-8877-62AD2971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93" y="883404"/>
            <a:ext cx="3594315" cy="53090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Ziemi obchodzimy na całym świecie 22 kwietnia. Święto to jest wspaniałą okazją do nagłośnienia globalnych problemów Ziemi oraz wspólnym podjęciu działań chroniących naszą planetę.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5E49AE9-C0FE-40B3-9AF6-19A7DDA5C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46" y="930506"/>
            <a:ext cx="5214854" cy="52148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033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>
            <a:extLst>
              <a:ext uri="{FF2B5EF4-FFF2-40B4-BE49-F238E27FC236}">
                <a16:creationId xmlns:a16="http://schemas.microsoft.com/office/drawing/2014/main" id="{10A8F4CE-F4CF-4F0E-B7DD-D4F1278122AC}"/>
              </a:ext>
            </a:extLst>
          </p:cNvPr>
          <p:cNvSpPr/>
          <p:nvPr/>
        </p:nvSpPr>
        <p:spPr>
          <a:xfrm>
            <a:off x="473061" y="341412"/>
            <a:ext cx="4695287" cy="4323353"/>
          </a:xfrm>
          <a:prstGeom prst="cloud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Roztapianie się lodowców-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niestety ciągłe ocieplenie klimatu prowadzi do topnienia ogromnych lodowców. Może skutkować to zatopieniem niektórych fragmentów Ziemi.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EE91B3E-0744-4EC3-AB6C-9459C9AEC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80" y="1143870"/>
            <a:ext cx="6859677" cy="4570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78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E830F1-00E5-4D5A-89D6-36596821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Jak pomóc Ziemi?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20622A-F136-4C9E-A5BC-8908EBDF9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Segreguj śmieci!</a:t>
            </a:r>
          </a:p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Zapamiętaj!</a:t>
            </a:r>
          </a:p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Śmieci dzielimy na 5 grup: szkło, papier, tworzywa sztuczne, odpady organiczne oraz odpady zmieszane.</a:t>
            </a:r>
          </a:p>
          <a:p>
            <a:pPr marL="0" indent="0" algn="ctr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UWAGA!</a:t>
            </a:r>
          </a:p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Istnieją również odpady niebezpieczne takie jak: baterie, przeterminowane leki, żarówki. Należy umieszczać je w jeszcze innych specjalnych pojemnikach.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FE91DE6-3C40-424C-9C93-126EA705C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585" r="89936">
                        <a14:foregroundMark x1="9585" y1="41374" x2="9585" y2="47923"/>
                        <a14:foregroundMark x1="50958" y1="83706" x2="50958" y2="83706"/>
                        <a14:foregroundMark x1="50958" y1="83706" x2="52716" y2="83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2" y="-433953"/>
            <a:ext cx="3605132" cy="36051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F36966D-D3CE-4693-993E-55D69143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585" r="89936">
                        <a14:foregroundMark x1="9585" y1="41374" x2="9585" y2="47923"/>
                        <a14:foregroundMark x1="50958" y1="83706" x2="50958" y2="83706"/>
                        <a14:foregroundMark x1="50958" y1="83706" x2="52716" y2="83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06" y="-433953"/>
            <a:ext cx="3605132" cy="3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862D73-E009-452D-8D02-84A5BEABD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428060"/>
            <a:ext cx="210378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pojemnikach o kolorze żółtym umieszcza się tworzywa sztuczne czyli: plastik oraz metale.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2F3972-2E1E-4577-8830-6B03F6E9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4" b="95640" l="7937" r="93529">
                        <a14:foregroundMark x1="34493" y1="7146" x2="59646" y2="8922"/>
                        <a14:foregroundMark x1="59646" y1="8922" x2="66667" y2="7913"/>
                        <a14:foregroundMark x1="20757" y1="6944" x2="24298" y2="6944"/>
                        <a14:foregroundMark x1="61416" y1="13121" x2="76007" y2="9285"/>
                        <a14:foregroundMark x1="89744" y1="15664" x2="91819" y2="16431"/>
                        <a14:foregroundMark x1="93529" y1="16431" x2="93529" y2="16431"/>
                        <a14:foregroundMark x1="90904" y1="13726" x2="91819" y2="14695"/>
                        <a14:foregroundMark x1="90354" y1="13928" x2="92979" y2="14897"/>
                        <a14:foregroundMark x1="37424" y1="90634" x2="40965" y2="91199"/>
                        <a14:foregroundMark x1="43834" y1="92370" x2="43590" y2="95640"/>
                        <a14:foregroundMark x1="7937" y1="77473" x2="10867" y2="75939"/>
                        <a14:foregroundMark x1="21673" y1="8680" x2="28694" y2="1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3" y="622178"/>
            <a:ext cx="3711742" cy="5613644"/>
          </a:xfrm>
          <a:prstGeom prst="rect">
            <a:avLst/>
          </a:prstGeom>
        </p:spPr>
      </p:pic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FAA39312-3C95-4647-ADFF-C5409E8B8B94}"/>
              </a:ext>
            </a:extLst>
          </p:cNvPr>
          <p:cNvSpPr/>
          <p:nvPr/>
        </p:nvSpPr>
        <p:spPr>
          <a:xfrm>
            <a:off x="6878445" y="3231011"/>
            <a:ext cx="967409" cy="745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ED5464B-4AE1-48A1-ACF6-0CA32C19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5" b="89749" l="9961" r="89844">
                        <a14:foregroundMark x1="14648" y1="70711" x2="14648" y2="73013"/>
                        <a14:foregroundMark x1="18555" y1="73640" x2="18555" y2="73640"/>
                        <a14:foregroundMark x1="37305" y1="8159" x2="38086" y2="8159"/>
                        <a14:foregroundMark x1="77930" y1="6485" x2="77930" y2="10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3" y="410817"/>
            <a:ext cx="3702143" cy="34562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7117B48-9BEF-4815-9AF6-874C2EAC0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1853" l="9744" r="89776">
                        <a14:foregroundMark x1="57348" y1="81470" x2="60703" y2="81470"/>
                        <a14:foregroundMark x1="50000" y1="89617" x2="52077" y2="89617"/>
                        <a14:foregroundMark x1="52077" y1="89776" x2="60383" y2="90256"/>
                        <a14:foregroundMark x1="50479" y1="91374" x2="53514" y2="91853"/>
                        <a14:foregroundMark x1="41374" y1="11342" x2="42173" y2="11661"/>
                        <a14:foregroundMark x1="19169" y1="54313" x2="19808" y2="5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0770">
            <a:off x="8194703" y="3396032"/>
            <a:ext cx="3715708" cy="37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B8B1F5-E181-44C0-88E5-368ED5349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045" y="1944101"/>
            <a:ext cx="207727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pojemnika w kolorze niebieskim wrzuca się papier.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041BAEB-993E-443F-B415-EF870D91A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7" b="94867" l="10000" r="90000">
                        <a14:foregroundMark x1="46465" y1="36933" x2="47071" y2="71867"/>
                        <a14:foregroundMark x1="39192" y1="51200" x2="37980" y2="47533"/>
                        <a14:foregroundMark x1="36566" y1="44667" x2="39495" y2="54133"/>
                        <a14:foregroundMark x1="53535" y1="34400" x2="66061" y2="53933"/>
                        <a14:foregroundMark x1="50000" y1="48533" x2="64040" y2="58933"/>
                        <a14:foregroundMark x1="27172" y1="8533" x2="44040" y2="7467"/>
                        <a14:foregroundMark x1="44040" y1="7467" x2="52343" y2="5380"/>
                        <a14:foregroundMark x1="20404" y1="8867" x2="43636" y2="6600"/>
                        <a14:foregroundMark x1="43636" y1="6600" x2="77475" y2="9667"/>
                        <a14:foregroundMark x1="72828" y1="7333" x2="78384" y2="10467"/>
                        <a14:foregroundMark x1="48586" y1="91000" x2="51414" y2="94867"/>
                        <a14:foregroundMark x1="40606" y1="6000" x2="45051" y2="6000"/>
                        <a14:foregroundMark x1="52020" y1="6933" x2="57879" y2="6933"/>
                        <a14:foregroundMark x1="54141" y1="6000" x2="57576" y2="6000"/>
                        <a14:backgroundMark x1="54141" y1="4667" x2="66061" y2="4800"/>
                        <a14:backgroundMark x1="60808" y1="2533" x2="65556" y2="2867"/>
                        <a14:backgroundMark x1="56465" y1="3867" x2="66667" y2="2333"/>
                        <a14:backgroundMark x1="52323" y1="5400" x2="52929" y2="5400"/>
                        <a14:backgroundMark x1="48586" y1="5600" x2="52626" y2="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38" y="0"/>
            <a:ext cx="4290723" cy="6501095"/>
          </a:xfrm>
          <a:prstGeom prst="rect">
            <a:avLst/>
          </a:prstGeom>
        </p:spPr>
      </p:pic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C5453F18-883C-4191-BF7E-C05DD7435243}"/>
              </a:ext>
            </a:extLst>
          </p:cNvPr>
          <p:cNvSpPr/>
          <p:nvPr/>
        </p:nvSpPr>
        <p:spPr>
          <a:xfrm rot="10800000">
            <a:off x="4121993" y="3056282"/>
            <a:ext cx="967409" cy="745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2EC55BA-688E-4EBE-85DB-7FD676C1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6" b="93171" l="9956" r="89981">
                        <a14:foregroundMark x1="27007" y1="79607" x2="30741" y2="86997"/>
                        <a14:foregroundMark x1="30741" y1="86997" x2="32234" y2="93171"/>
                        <a14:foregroundMark x1="19166" y1="12909" x2="19788" y2="15061"/>
                        <a14:foregroundMark x1="14624" y1="33583" x2="17735" y2="62021"/>
                        <a14:foregroundMark x1="16055" y1="52947" x2="17362" y2="7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" y="149540"/>
            <a:ext cx="4457470" cy="29651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2C0AEA2-C5CF-4184-B5EA-97C839F9B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3" b="91793" l="9982" r="89995">
                        <a14:foregroundMark x1="57349" y1="89286" x2="58494" y2="91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0" r="20938"/>
          <a:stretch/>
        </p:blipFill>
        <p:spPr>
          <a:xfrm>
            <a:off x="0" y="3250547"/>
            <a:ext cx="3845314" cy="37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1341DC-A064-4525-B9B6-9A4D6B346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0" y="1414808"/>
            <a:ext cx="256760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pojemniku w kolorze zielonym powinno znajdować się szkło, jednak nie należy wrzucać tam luster, szyb, żarówek.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6C8D60-9074-4CC5-96EA-90A23C94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400" l="9989" r="89902">
                        <a14:foregroundMark x1="43757" y1="42867" x2="68838" y2="57600"/>
                        <a14:foregroundMark x1="68838" y1="57600" x2="68838" y2="57600"/>
                        <a14:foregroundMark x1="54723" y1="35733" x2="61781" y2="46733"/>
                        <a14:foregroundMark x1="61781" y1="46733" x2="62324" y2="52200"/>
                        <a14:foregroundMark x1="39305" y1="48667" x2="46145" y2="59667"/>
                        <a14:foregroundMark x1="46145" y1="59667" x2="47448" y2="60667"/>
                        <a14:foregroundMark x1="50271" y1="91400" x2="51900" y2="92400"/>
                        <a14:foregroundMark x1="59718" y1="48133" x2="56243" y2="6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5" y="321606"/>
            <a:ext cx="3815879" cy="6214787"/>
          </a:xfrm>
          <a:prstGeom prst="rect">
            <a:avLst/>
          </a:prstGeom>
        </p:spPr>
      </p:pic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541568B1-6AF9-40B0-A944-F86513F09188}"/>
              </a:ext>
            </a:extLst>
          </p:cNvPr>
          <p:cNvSpPr/>
          <p:nvPr/>
        </p:nvSpPr>
        <p:spPr>
          <a:xfrm>
            <a:off x="6633459" y="3217757"/>
            <a:ext cx="967409" cy="745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DDE4EAB-4F86-4720-8885-5386791B3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41" b="94774" l="5000" r="90417">
                        <a14:foregroundMark x1="13125" y1="34573" x2="15729" y2="67437"/>
                        <a14:foregroundMark x1="15729" y1="67437" x2="15729" y2="67437"/>
                        <a14:foregroundMark x1="30582" y1="31317" x2="34167" y2="43317"/>
                        <a14:foregroundMark x1="13542" y1="19899" x2="9375" y2="87739"/>
                        <a14:foregroundMark x1="9375" y1="87739" x2="12708" y2="92965"/>
                        <a14:foregroundMark x1="5104" y1="50452" x2="6979" y2="65327"/>
                        <a14:foregroundMark x1="18333" y1="60503" x2="16771" y2="82714"/>
                        <a14:foregroundMark x1="26354" y1="70754" x2="26771" y2="84020"/>
                        <a14:foregroundMark x1="21771" y1="93869" x2="28542" y2="96281"/>
                        <a14:foregroundMark x1="28542" y1="96281" x2="36354" y2="96281"/>
                        <a14:foregroundMark x1="36354" y1="96281" x2="60208" y2="94874"/>
                        <a14:foregroundMark x1="60208" y1="94874" x2="60417" y2="94874"/>
                        <a14:foregroundMark x1="16563" y1="82714" x2="20313" y2="89849"/>
                        <a14:foregroundMark x1="26563" y1="56080" x2="41146" y2="51960"/>
                        <a14:foregroundMark x1="87292" y1="91357" x2="90417" y2="83015"/>
                        <a14:foregroundMark x1="90417" y1="83015" x2="85625" y2="39799"/>
                        <a14:backgroundMark x1="28333" y1="28241" x2="27396" y2="14874"/>
                        <a14:backgroundMark x1="24583" y1="9849" x2="28333" y2="27035"/>
                        <a14:backgroundMark x1="29792" y1="28040" x2="29583" y2="31256"/>
                        <a14:backgroundMark x1="28750" y1="28241" x2="29167" y2="27437"/>
                        <a14:backgroundMark x1="29375" y1="25729" x2="29583" y2="28040"/>
                        <a14:backgroundMark x1="50833" y1="7538" x2="53021" y2="23719"/>
                        <a14:backgroundMark x1="52188" y1="22814" x2="53646" y2="2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87" y="1274656"/>
            <a:ext cx="4468713" cy="46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1454DD-DCB2-450B-8F39-20C5B6AF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044" y="1143403"/>
            <a:ext cx="2408583" cy="469444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pojemnika w kolorze brązowym wrzucamy takie odpady jak: resztki warzyw i owoców, liście, gałęzie, trawa kwiaty, skorupki po orzechach.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2C0813-AC0A-4802-9396-74737CE8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0" b="92895" l="9921" r="90703">
                        <a14:foregroundMark x1="70918" y1="39039" x2="61508" y2="43238"/>
                        <a14:foregroundMark x1="61508" y1="43238" x2="60317" y2="45216"/>
                        <a14:foregroundMark x1="74433" y1="42511" x2="70578" y2="49213"/>
                        <a14:foregroundMark x1="70578" y1="49213" x2="61905" y2="52362"/>
                        <a14:foregroundMark x1="61905" y1="52362" x2="60828" y2="51393"/>
                        <a14:foregroundMark x1="34524" y1="12354" x2="50794" y2="8680"/>
                        <a14:foregroundMark x1="58163" y1="48123" x2="64683" y2="34800"/>
                        <a14:foregroundMark x1="56236" y1="92935" x2="41837" y2="91966"/>
                        <a14:foregroundMark x1="24490" y1="11990" x2="34580" y2="14857"/>
                        <a14:foregroundMark x1="34580" y1="14857" x2="35601" y2="14897"/>
                        <a14:foregroundMark x1="38039" y1="10254" x2="45125" y2="9285"/>
                        <a14:foregroundMark x1="34524" y1="9487" x2="31519" y2="9851"/>
                        <a14:foregroundMark x1="27721" y1="10052" x2="28855" y2="9487"/>
                        <a14:foregroundMark x1="28005" y1="9649" x2="25567" y2="10416"/>
                        <a14:foregroundMark x1="78515" y1="13524" x2="62188" y2="9649"/>
                        <a14:foregroundMark x1="90420" y1="19499" x2="90703" y2="18167"/>
                        <a14:foregroundMark x1="89059" y1="15664" x2="86111" y2="16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66" y="512952"/>
            <a:ext cx="3871339" cy="5437275"/>
          </a:xfrm>
          <a:prstGeom prst="rect">
            <a:avLst/>
          </a:prstGeom>
        </p:spPr>
      </p:pic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92A7E47E-9DB5-46A0-8949-B632A99241FE}"/>
              </a:ext>
            </a:extLst>
          </p:cNvPr>
          <p:cNvSpPr/>
          <p:nvPr/>
        </p:nvSpPr>
        <p:spPr>
          <a:xfrm rot="10800000">
            <a:off x="4548179" y="2745190"/>
            <a:ext cx="967409" cy="745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7FFF393-3899-44A6-9AFD-E378972D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699" y="2237571"/>
            <a:ext cx="5572582" cy="34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E1EF12-87B8-497C-9198-3FF8F9326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873" y="1152940"/>
            <a:ext cx="4091609" cy="4997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pojemniku w kolorze czarnym umieszczamy wszystkie śmieci, które nie możemy przyporządkować do wyżej wymienionych pojemników, wyjątkiem są odpady niebezpieczne.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7BD337-EF72-41CB-8687-7EF2B1257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5277" l="9994" r="89945">
                        <a14:foregroundMark x1="51181" y1="37303" x2="61902" y2="56803"/>
                        <a14:foregroundMark x1="49425" y1="49657" x2="62447" y2="57206"/>
                        <a14:foregroundMark x1="62205" y1="38070" x2="69110" y2="43278"/>
                        <a14:foregroundMark x1="70321" y1="43682" x2="67959" y2="53129"/>
                        <a14:foregroundMark x1="47971" y1="62414" x2="65657" y2="60880"/>
                        <a14:foregroundMark x1="43913" y1="88696" x2="42762" y2="95277"/>
                        <a14:foregroundMark x1="49122" y1="45620" x2="49122" y2="48890"/>
                        <a14:foregroundMark x1="63356" y1="50061" x2="64506" y2="51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8" y="-132523"/>
            <a:ext cx="4570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851F9C-CEBD-4EF5-A2B6-C53F03111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74" y="1282477"/>
            <a:ext cx="6397380" cy="4524315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92981B9-B180-4D22-A70F-F65B3B058328}"/>
              </a:ext>
            </a:extLst>
          </p:cNvPr>
          <p:cNvSpPr txBox="1"/>
          <p:nvPr/>
        </p:nvSpPr>
        <p:spPr>
          <a:xfrm>
            <a:off x="1351720" y="1166841"/>
            <a:ext cx="3405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pojemnika na odpady niebezpieczne wrzucamy między innymi: stare baterie, przeterminowane leki, żarówki.</a:t>
            </a:r>
          </a:p>
        </p:txBody>
      </p:sp>
    </p:spTree>
    <p:extLst>
      <p:ext uri="{BB962C8B-B14F-4D97-AF65-F5344CB8AC3E}">
        <p14:creationId xmlns:p14="http://schemas.microsoft.com/office/powerpoint/2010/main" val="8095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FA931D-949C-4FA2-AF01-9A5BAF7C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Kilka zasad poprawnej segregacji śmieci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DBC313-4D35-423A-A258-81EE98189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4009" cy="481371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Zawsze staraj się jak najlepiej zgnieść butelkę plastikową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Opakowania szklane, foliowe oraz kartony muszą zostać opróżnione z zawartości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Gdy wyrzucasz dokumenty należy wyciągnąć z nich metalowe zszywki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kartonu po napojach usuń plastikowe nakrętki i wrzuć je do odpowiedniego pojemnika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przypadku butelek i puszek czy też aluminiowych opakowań nie ma potrzeby ściągania z nich papierowych etykiet.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86E81C-C42D-4AB1-A432-BB014903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3" b="94539" l="9483" r="89943">
                        <a14:foregroundMark x1="49713" y1="7156" x2="50000" y2="93785"/>
                        <a14:foregroundMark x1="31322" y1="82486" x2="34770" y2="87759"/>
                        <a14:foregroundMark x1="32471" y1="84746" x2="39943" y2="65348"/>
                        <a14:foregroundMark x1="39943" y1="65348" x2="27874" y2="11111"/>
                        <a14:foregroundMark x1="27874" y1="11111" x2="43966" y2="6026"/>
                        <a14:foregroundMark x1="43966" y1="6026" x2="60632" y2="6026"/>
                        <a14:foregroundMark x1="60632" y1="6026" x2="73276" y2="10734"/>
                        <a14:foregroundMark x1="73276" y1="10734" x2="73276" y2="17137"/>
                        <a14:foregroundMark x1="27874" y1="10734" x2="40517" y2="5461"/>
                        <a14:foregroundMark x1="40517" y1="5461" x2="41092" y2="5461"/>
                        <a14:foregroundMark x1="37644" y1="5273" x2="29598" y2="8663"/>
                        <a14:foregroundMark x1="61494" y1="6403" x2="72701" y2="9416"/>
                        <a14:foregroundMark x1="71264" y1="18456" x2="64080" y2="59699"/>
                        <a14:foregroundMark x1="64080" y1="59699" x2="58621" y2="69303"/>
                        <a14:foregroundMark x1="58621" y1="69303" x2="49138" y2="72316"/>
                        <a14:foregroundMark x1="61207" y1="72316" x2="66092" y2="81356"/>
                        <a14:foregroundMark x1="66092" y1="81356" x2="62356" y2="90960"/>
                        <a14:foregroundMark x1="62356" y1="90960" x2="49138" y2="94539"/>
                        <a14:foregroundMark x1="49138" y1="94539" x2="35345" y2="90395"/>
                        <a14:foregroundMark x1="35345" y1="90395" x2="31609" y2="8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09" y="1531662"/>
            <a:ext cx="3048449" cy="46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D4423-49C9-433C-BD69-06051EEB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Co jeszcze możemy zrobić dla Ziemi?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E11FB75-18FC-4706-B14D-CFF55B9CEFC6}"/>
              </a:ext>
            </a:extLst>
          </p:cNvPr>
          <p:cNvSpPr/>
          <p:nvPr/>
        </p:nvSpPr>
        <p:spPr>
          <a:xfrm>
            <a:off x="6555783" y="2417735"/>
            <a:ext cx="5429573" cy="3192651"/>
          </a:xfrm>
          <a:prstGeom prst="ellipse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Ważne dla naszej planety jest oszczędzanie wody poprzez dokręcanie kurków w kranie czy też nie marnowanie wody bez potrzeby.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BF3E38D-53DA-4794-9B02-807E2D03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99" b="95887" l="781" r="97852">
                        <a14:foregroundMark x1="6445" y1="43959" x2="40430" y2="31105"/>
                        <a14:foregroundMark x1="29297" y1="15938" x2="37695" y2="53985"/>
                        <a14:foregroundMark x1="17383" y1="51671" x2="26172" y2="41388"/>
                        <a14:foregroundMark x1="26172" y1="41388" x2="50391" y2="31877"/>
                        <a14:foregroundMark x1="14844" y1="22108" x2="43359" y2="27506"/>
                        <a14:foregroundMark x1="20117" y1="13368" x2="39844" y2="27763"/>
                        <a14:foregroundMark x1="25781" y1="13882" x2="43945" y2="27249"/>
                        <a14:foregroundMark x1="43945" y1="27249" x2="44727" y2="28021"/>
                        <a14:foregroundMark x1="33594" y1="7455" x2="48047" y2="26735"/>
                        <a14:foregroundMark x1="46680" y1="43445" x2="57422" y2="52699"/>
                        <a14:foregroundMark x1="25781" y1="88946" x2="26758" y2="90231"/>
                        <a14:foregroundMark x1="2734" y1="45501" x2="1953" y2="45501"/>
                        <a14:foregroundMark x1="6445" y1="20823" x2="1563" y2="37532"/>
                        <a14:foregroundMark x1="977" y1="42159" x2="977" y2="50643"/>
                        <a14:foregroundMark x1="60156" y1="51414" x2="82031" y2="46787"/>
                        <a14:foregroundMark x1="60742" y1="61954" x2="60742" y2="61954"/>
                        <a14:foregroundMark x1="75586" y1="10026" x2="76172" y2="41388"/>
                        <a14:foregroundMark x1="67578" y1="5656" x2="76172" y2="4370"/>
                        <a14:foregroundMark x1="76172" y1="4370" x2="82422" y2="4627"/>
                        <a14:foregroundMark x1="68945" y1="50129" x2="78516" y2="54242"/>
                        <a14:foregroundMark x1="78516" y1="54242" x2="84180" y2="54499"/>
                        <a14:foregroundMark x1="83594" y1="51928" x2="90820" y2="58098"/>
                        <a14:foregroundMark x1="90820" y1="58098" x2="91602" y2="59383"/>
                        <a14:foregroundMark x1="90234" y1="64781" x2="93164" y2="67609"/>
                        <a14:foregroundMark x1="92773" y1="66324" x2="97852" y2="66324"/>
                        <a14:foregroundMark x1="89844" y1="56555" x2="94531" y2="63753"/>
                        <a14:foregroundMark x1="93750" y1="68123" x2="95117" y2="68123"/>
                        <a14:foregroundMark x1="95508" y1="68123" x2="97852" y2="68123"/>
                        <a14:foregroundMark x1="91211" y1="79692" x2="91992" y2="87147"/>
                        <a14:foregroundMark x1="89063" y1="83805" x2="88086" y2="94087"/>
                        <a14:foregroundMark x1="88086" y1="94087" x2="96094" y2="95887"/>
                        <a14:foregroundMark x1="96094" y1="95887" x2="94922" y2="81491"/>
                        <a14:foregroundMark x1="94922" y1="81491" x2="91992" y2="80206"/>
                        <a14:foregroundMark x1="45703" y1="37532" x2="53516" y2="48843"/>
                        <a14:foregroundMark x1="4102" y1="25193" x2="3906" y2="29306"/>
                        <a14:foregroundMark x1="2539" y1="27249" x2="2539" y2="27249"/>
                        <a14:foregroundMark x1="2539" y1="27249" x2="2539" y2="27249"/>
                        <a14:foregroundMark x1="2148" y1="26735" x2="2148" y2="26735"/>
                        <a14:foregroundMark x1="1953" y1="26478" x2="1953" y2="26478"/>
                        <a14:foregroundMark x1="1172" y1="28792" x2="1172" y2="28792"/>
                        <a14:foregroundMark x1="781" y1="29306" x2="781" y2="29306"/>
                        <a14:foregroundMark x1="2148" y1="27506" x2="2148" y2="27506"/>
                        <a14:foregroundMark x1="781" y1="29306" x2="781" y2="29306"/>
                        <a14:foregroundMark x1="977" y1="28021" x2="977" y2="28021"/>
                        <a14:foregroundMark x1="1758" y1="26735" x2="1758" y2="26735"/>
                        <a14:foregroundMark x1="1172" y1="29049" x2="1172" y2="29049"/>
                        <a14:foregroundMark x1="19531" y1="9512" x2="20508" y2="9512"/>
                        <a14:foregroundMark x1="63867" y1="3599" x2="63867" y2="3599"/>
                        <a14:backgroundMark x1="779" y1="25067" x2="0" y2="25964"/>
                        <a14:backgroundMark x1="1563" y1="24165" x2="899" y2="24929"/>
                        <a14:backgroundMark x1="238" y1="28792" x2="195" y2="29049"/>
                        <a14:backgroundMark x1="369" y1="28021" x2="238" y2="28792"/>
                        <a14:backgroundMark x1="456" y1="27506" x2="369" y2="28021"/>
                        <a14:backgroundMark x1="499" y1="27249" x2="456" y2="27506"/>
                        <a14:backgroundMark x1="586" y1="26735" x2="499" y2="27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018"/>
            <a:ext cx="6333641" cy="48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014CCB-B8B4-40E2-9621-DC318888A8E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Historia Dnia Ziemi </a:t>
            </a:r>
          </a:p>
        </p:txBody>
      </p:sp>
      <p:sp>
        <p:nvSpPr>
          <p:cNvPr id="6" name="Zwój: pionowy 5">
            <a:extLst>
              <a:ext uri="{FF2B5EF4-FFF2-40B4-BE49-F238E27FC236}">
                <a16:creationId xmlns:a16="http://schemas.microsoft.com/office/drawing/2014/main" id="{683BEC61-1774-4130-A6C8-92E3BF8792C2}"/>
              </a:ext>
            </a:extLst>
          </p:cNvPr>
          <p:cNvSpPr/>
          <p:nvPr/>
        </p:nvSpPr>
        <p:spPr>
          <a:xfrm>
            <a:off x="6131840" y="960895"/>
            <a:ext cx="5634925" cy="5531980"/>
          </a:xfrm>
          <a:prstGeom prst="verticalScroll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Ziemi jest największym na świecie świętem ekologicznym, obchodzonym od 1970 roku, w Polsce zaś, święto to zostało zapoczątkowane w 1990r. Jako pierwszy z pomysłem Dnia Ziemi wystąpił John McConnell na konferencji UNESCO dotyczącej środowiska naturalnego w 1969r. Obecnie Dzień Ziemi obchodzony jest aż w 192 krajach.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EAF6604-DD08-4D32-82CD-AD3D7FE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90" y="1627546"/>
            <a:ext cx="3161654" cy="4742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765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58C67D23-0542-41B2-B449-50D4B3B23F12}"/>
              </a:ext>
            </a:extLst>
          </p:cNvPr>
          <p:cNvSpPr/>
          <p:nvPr/>
        </p:nvSpPr>
        <p:spPr>
          <a:xfrm>
            <a:off x="371959" y="236349"/>
            <a:ext cx="5429573" cy="3192651"/>
          </a:xfrm>
          <a:prstGeom prst="ellipse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Ważne jest również oszczędzanie prądu. Należy zawsze gasić światło wychodząc z domu oraz wyciągać nieużywane wtyczki z kontaktów.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1C822CF-24C1-4878-8E29-323F812CE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7778" l="5778" r="99556">
                        <a14:foregroundMark x1="6222" y1="51556" x2="11111" y2="60889"/>
                        <a14:foregroundMark x1="11111" y1="60889" x2="10222" y2="61333"/>
                        <a14:foregroundMark x1="73778" y1="88000" x2="91111" y2="93333"/>
                        <a14:foregroundMark x1="84889" y1="93333" x2="92444" y2="98222"/>
                        <a14:foregroundMark x1="89333" y1="29333" x2="94222" y2="32444"/>
                        <a14:foregroundMark x1="95111" y1="32444" x2="99556" y2="3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2" y="-142068"/>
            <a:ext cx="7000068" cy="70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0DE1AFFE-4119-4361-B3D7-F002E1C1A3D7}"/>
              </a:ext>
            </a:extLst>
          </p:cNvPr>
          <p:cNvSpPr/>
          <p:nvPr/>
        </p:nvSpPr>
        <p:spPr>
          <a:xfrm>
            <a:off x="6555782" y="542440"/>
            <a:ext cx="5429573" cy="3192651"/>
          </a:xfrm>
          <a:prstGeom prst="ellipse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Robiąc zakupy należy pamiętać, by kupować tylko te produkty, które są nam naprawdę potrzebne. Gromadzenie zbędnych rzeczy skutkuje większą ilością śmieci.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6C1AD52-1125-4C72-86ED-8F5A13178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050" l="10000" r="91160">
                        <a14:foregroundMark x1="30240" y1="90850" x2="29320" y2="93100"/>
                        <a14:foregroundMark x1="90600" y1="76400" x2="91160" y2="79550"/>
                        <a14:foregroundMark x1="28080" y1="39300" x2="36840" y2="20800"/>
                        <a14:foregroundMark x1="36840" y1="20800" x2="47800" y2="15100"/>
                        <a14:foregroundMark x1="47800" y1="15100" x2="53720" y2="14000"/>
                        <a14:foregroundMark x1="53720" y1="14000" x2="56440" y2="14000"/>
                        <a14:foregroundMark x1="40160" y1="25100" x2="48320" y2="33450"/>
                        <a14:foregroundMark x1="53200" y1="24650" x2="55720" y2="44750"/>
                        <a14:foregroundMark x1="60800" y1="25100" x2="65320" y2="38650"/>
                        <a14:foregroundMark x1="41440" y1="12900" x2="47640" y2="11550"/>
                        <a14:foregroundMark x1="47640" y1="11550" x2="59280" y2="11750"/>
                        <a14:foregroundMark x1="59280" y1="11750" x2="63480" y2="15800"/>
                        <a14:foregroundMark x1="45040" y1="18100" x2="50480" y2="21250"/>
                        <a14:foregroundMark x1="50480" y1="21250" x2="50680" y2="21250"/>
                        <a14:foregroundMark x1="59360" y1="12450" x2="62760" y2="15150"/>
                        <a14:foregroundMark x1="63680" y1="14700" x2="58960" y2="11550"/>
                        <a14:foregroundMark x1="43600" y1="11050" x2="55480" y2="10400"/>
                        <a14:foregroundMark x1="55480" y1="10400" x2="55920" y2="10400"/>
                        <a14:foregroundMark x1="41800" y1="12450" x2="43440" y2="10850"/>
                        <a14:foregroundMark x1="56280" y1="10600" x2="58440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023" y="337088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wal 3">
            <a:extLst>
              <a:ext uri="{FF2B5EF4-FFF2-40B4-BE49-F238E27FC236}">
                <a16:creationId xmlns:a16="http://schemas.microsoft.com/office/drawing/2014/main" id="{5492FC90-881C-4F6F-8781-360AC2D1BE23}"/>
              </a:ext>
            </a:extLst>
          </p:cNvPr>
          <p:cNvSpPr/>
          <p:nvPr/>
        </p:nvSpPr>
        <p:spPr>
          <a:xfrm>
            <a:off x="526943" y="464949"/>
            <a:ext cx="5331416" cy="5455404"/>
          </a:xfrm>
          <a:prstGeom prst="ellipse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pomóc Ziemi musimy ograniczyć przemieszczanie się pojazdami mechanicznymi, które zanieczyszczają powietrze, dlatego warto podróż samochodem zamienić na zdrowsze środki lokomocji takie jak: rower, rolki czy też hulajnogi.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6683A51-CF86-436F-879D-910A3E4C5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0000" l="10000" r="90000">
                        <a14:foregroundMark x1="46778" y1="8649" x2="46778" y2="15541"/>
                        <a14:foregroundMark x1="48667" y1="13378" x2="50333" y2="13378"/>
                        <a14:foregroundMark x1="51222" y1="12027" x2="51000" y2="12162"/>
                        <a14:foregroundMark x1="47333" y1="22568" x2="47333" y2="22568"/>
                        <a14:foregroundMark x1="58111" y1="87297" x2="67444" y2="78108"/>
                        <a14:foregroundMark x1="67444" y1="78108" x2="70222" y2="76351"/>
                        <a14:foregroundMark x1="70222" y1="73919" x2="71111" y2="72568"/>
                        <a14:foregroundMark x1="55000" y1="87432" x2="56111" y2="87297"/>
                        <a14:foregroundMark x1="39667" y1="90000" x2="39889" y2="89324"/>
                        <a14:foregroundMark x1="19111" y1="39324" x2="19333" y2="42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43" y="464949"/>
            <a:ext cx="7860154" cy="64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9E7A27-67B1-487F-9507-323A4459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Zagadki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034A0-9D0F-4910-925A-6FE5ECD25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86" y="1658776"/>
            <a:ext cx="11105827" cy="522292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tej planecie żyjemy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dbać o nią już umiemy. (Ziemia)</a:t>
            </a:r>
          </a:p>
          <a:p>
            <a:pPr marL="0" indent="0" algn="ctr">
              <a:buNone/>
            </a:pPr>
            <a:endParaRPr lang="pl-PL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Nikt z nas nie zaprzeczy,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że w nim dużo rzeczy: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obierki, odpadki,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gruz i zwiędłe kwiatki. (śmietnik)</a:t>
            </a:r>
          </a:p>
          <a:p>
            <a:pPr marL="0" indent="0" algn="ctr">
              <a:buNone/>
            </a:pPr>
            <a:endParaRPr lang="pl-PL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Służy do picia,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służy do mycia,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niej na ziemi</a:t>
            </a:r>
          </a:p>
          <a:p>
            <a:pPr marL="0" indent="0" algn="ctr"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byłoby życia. (woda)</a:t>
            </a:r>
          </a:p>
          <a:p>
            <a:pPr marL="0" indent="0" algn="ctr">
              <a:buNone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AEBBB7-DD8B-46FB-A654-36419EF7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4" b="90000" l="9319" r="90323">
                        <a14:foregroundMark x1="32258" y1="45000" x2="56989" y2="53214"/>
                        <a14:foregroundMark x1="56631" y1="43571" x2="69176" y2="56429"/>
                        <a14:foregroundMark x1="48387" y1="70357" x2="54480" y2="72143"/>
                        <a14:foregroundMark x1="82796" y1="8571" x2="84588" y2="10000"/>
                        <a14:foregroundMark x1="90323" y1="16429" x2="90323" y2="1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47" y="2796315"/>
            <a:ext cx="4788653" cy="48058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F3A907-5AFC-4F1C-8193-079EE343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4" b="90000" l="9319" r="90323">
                        <a14:foregroundMark x1="32258" y1="45000" x2="56989" y2="53214"/>
                        <a14:foregroundMark x1="56631" y1="43571" x2="69176" y2="56429"/>
                        <a14:foregroundMark x1="48387" y1="70357" x2="54480" y2="72143"/>
                        <a14:foregroundMark x1="82796" y1="8571" x2="84588" y2="10000"/>
                        <a14:foregroundMark x1="90323" y1="16429" x2="90323" y2="1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66" y="278510"/>
            <a:ext cx="4788653" cy="48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CD7481-6109-4E51-937B-7D2A3411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latin typeface="Monotype Corsiva" panose="03010101010201010101" pitchFamily="66" charset="0"/>
              </a:rPr>
              <a:t>Zabawa „Prawda” czy „Fałsz”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E1D9B8-6D6B-4427-9E53-FB5E760AD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Lasy to zielone płuca Ziemi.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Ziemia jest jedną z planet w układzie słonecznym.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Ziemi nie ma wody.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Oszczędzanie wody jest dobre dla Ziemi.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Odpady niebezpieczne wrzucamy do specjalnego pojemnika w czerwonym kolorze.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Plastikowe butelki wrzucamy do pojemnika z oznaczeniem „szkło”.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Wycieki ropy powodują skażenie wody.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Ziemi jest obchodzony tylko w Polsce.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dobra Ziemi najlepiej poruszać się rowerem.</a:t>
            </a:r>
          </a:p>
          <a:p>
            <a:pPr marL="514350" indent="-514350">
              <a:buAutoNum type="arabicPeriod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Dym z kominów wielkich fabryk nie zagraża Ziemi.</a:t>
            </a:r>
          </a:p>
          <a:p>
            <a:pPr marL="514350" indent="-514350">
              <a:buAutoNum type="arabicPeriod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06326-02B8-482F-B324-FF0F1D5B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Propozycja pracy plastycznej wraz z zabawą edukacyjną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00C06F-78FB-43A2-88AA-1FAB6A86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Potrzebne materiały: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puste kartony po mleku, samoprzylepny kolorowy papier, klej, nożyczki.</a:t>
            </a:r>
          </a:p>
          <a:p>
            <a:pPr marL="0" indent="0" algn="ctr">
              <a:buNone/>
            </a:pP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Wykonanie: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dzieci z pomocą nauczycielki obklejają kartony po mleku (w kolorach pojemników na śmieci). Nauczycielka drukuje obrazki, które przedstawiają różnego rodzaju śmieci. Dzieci z grupy wydrukowanych ilustracji wybierają te, które będą odpowiednie dla koloru pojemnika, które wykonały. Następnie po właściwym wyborze naklejają obrazek na swój pojemnik.</a:t>
            </a:r>
          </a:p>
        </p:txBody>
      </p:sp>
    </p:spTree>
    <p:extLst>
      <p:ext uri="{BB962C8B-B14F-4D97-AF65-F5344CB8AC3E}">
        <p14:creationId xmlns:p14="http://schemas.microsoft.com/office/powerpoint/2010/main" val="32583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A9A608-4A06-43A5-950B-4D66AFF7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Czym jest Ziemia?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E9E287-2DB0-4EC2-9002-4FC62630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314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Ziemia jest jedną z ośmiu planet krążących wokół Słońca. Dzięki obecności wody na Ziemi możemy na niej żyć. Ziemię zaliczamy do planet skalistych, występują na niej między innymi kontynenty, wyspy oraz rozległe oceany.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8271DF-A2BD-4E32-AFF0-39A4A2F8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304" y1="33866" x2="41374" y2="36901"/>
                        <a14:foregroundMark x1="65815" y1="33546" x2="57188" y2="40575"/>
                        <a14:foregroundMark x1="47764" y1="60863" x2="57188" y2="5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07" y="681036"/>
            <a:ext cx="6272131" cy="62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36E74-F2B9-484E-AA61-D1CABC07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00C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Inne planety w naszym układzie słonecznym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B49715-E6F2-4AAB-B49B-427952E2F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4" y="2274232"/>
            <a:ext cx="5247245" cy="29515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chemat blokowy: terminator 5">
            <a:extLst>
              <a:ext uri="{FF2B5EF4-FFF2-40B4-BE49-F238E27FC236}">
                <a16:creationId xmlns:a16="http://schemas.microsoft.com/office/drawing/2014/main" id="{7C291593-4656-4C28-9DDA-9341520E8BE2}"/>
              </a:ext>
            </a:extLst>
          </p:cNvPr>
          <p:cNvSpPr/>
          <p:nvPr/>
        </p:nvSpPr>
        <p:spPr>
          <a:xfrm>
            <a:off x="1166191" y="5751443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Merkury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D60704-EACD-4CD0-AC3D-FBD63267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61" y="2274232"/>
            <a:ext cx="5247245" cy="29515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Schemat blokowy: terminator 8">
            <a:extLst>
              <a:ext uri="{FF2B5EF4-FFF2-40B4-BE49-F238E27FC236}">
                <a16:creationId xmlns:a16="http://schemas.microsoft.com/office/drawing/2014/main" id="{D40CD24A-4BB1-4C8B-88F6-8E5551390923}"/>
              </a:ext>
            </a:extLst>
          </p:cNvPr>
          <p:cNvSpPr/>
          <p:nvPr/>
        </p:nvSpPr>
        <p:spPr>
          <a:xfrm>
            <a:off x="7156417" y="5751443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Wenus</a:t>
            </a:r>
          </a:p>
        </p:txBody>
      </p:sp>
    </p:spTree>
    <p:extLst>
      <p:ext uri="{BB962C8B-B14F-4D97-AF65-F5344CB8AC3E}">
        <p14:creationId xmlns:p14="http://schemas.microsoft.com/office/powerpoint/2010/main" val="31361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37F06E8-FE59-47D8-AA37-26675BAB5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9532"/>
          <a:stretch/>
        </p:blipFill>
        <p:spPr>
          <a:xfrm>
            <a:off x="273774" y="934546"/>
            <a:ext cx="5362414" cy="39190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chemat blokowy: terminator 5">
            <a:extLst>
              <a:ext uri="{FF2B5EF4-FFF2-40B4-BE49-F238E27FC236}">
                <a16:creationId xmlns:a16="http://schemas.microsoft.com/office/drawing/2014/main" id="{6A90967A-6C84-4524-86B1-8BE505EFFB51}"/>
              </a:ext>
            </a:extLst>
          </p:cNvPr>
          <p:cNvSpPr/>
          <p:nvPr/>
        </p:nvSpPr>
        <p:spPr>
          <a:xfrm>
            <a:off x="881015" y="5552738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</a:t>
            </a:r>
          </a:p>
        </p:txBody>
      </p:sp>
      <p:sp>
        <p:nvSpPr>
          <p:cNvPr id="9" name="Schemat blokowy: terminator 8">
            <a:extLst>
              <a:ext uri="{FF2B5EF4-FFF2-40B4-BE49-F238E27FC236}">
                <a16:creationId xmlns:a16="http://schemas.microsoft.com/office/drawing/2014/main" id="{0C8C8767-E847-4A79-A7D1-1EC55DE90969}"/>
              </a:ext>
            </a:extLst>
          </p:cNvPr>
          <p:cNvSpPr/>
          <p:nvPr/>
        </p:nvSpPr>
        <p:spPr>
          <a:xfrm>
            <a:off x="7121090" y="5552738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Jowisz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28183B6-FE11-4D90-9BEA-9D2099F0E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12" y="1487837"/>
            <a:ext cx="6145000" cy="33657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597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81CB21D-22A6-4B53-9331-489721310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4" y="1024261"/>
            <a:ext cx="6223037" cy="35012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chemat blokowy: terminator 5">
            <a:extLst>
              <a:ext uri="{FF2B5EF4-FFF2-40B4-BE49-F238E27FC236}">
                <a16:creationId xmlns:a16="http://schemas.microsoft.com/office/drawing/2014/main" id="{B3EA15BD-F5DC-4145-A467-EAE00005C09D}"/>
              </a:ext>
            </a:extLst>
          </p:cNvPr>
          <p:cNvSpPr/>
          <p:nvPr/>
        </p:nvSpPr>
        <p:spPr>
          <a:xfrm>
            <a:off x="1057703" y="5339037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B57F5B0-5532-41EA-89F5-65740368A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r="13661"/>
          <a:stretch/>
        </p:blipFill>
        <p:spPr>
          <a:xfrm>
            <a:off x="6900658" y="1024261"/>
            <a:ext cx="5291342" cy="36497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Schemat blokowy: terminator 8">
            <a:extLst>
              <a:ext uri="{FF2B5EF4-FFF2-40B4-BE49-F238E27FC236}">
                <a16:creationId xmlns:a16="http://schemas.microsoft.com/office/drawing/2014/main" id="{FB3BCF4A-F37B-446E-95DB-F13711D41EC0}"/>
              </a:ext>
            </a:extLst>
          </p:cNvPr>
          <p:cNvSpPr/>
          <p:nvPr/>
        </p:nvSpPr>
        <p:spPr>
          <a:xfrm>
            <a:off x="7319018" y="5344170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</a:t>
            </a:r>
          </a:p>
        </p:txBody>
      </p:sp>
    </p:spTree>
    <p:extLst>
      <p:ext uri="{BB962C8B-B14F-4D97-AF65-F5344CB8AC3E}">
        <p14:creationId xmlns:p14="http://schemas.microsoft.com/office/powerpoint/2010/main" val="18435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6EA51-4497-4798-BBE3-74DF4CC72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4950"/>
          <a:stretch/>
        </p:blipFill>
        <p:spPr>
          <a:xfrm>
            <a:off x="3285641" y="287633"/>
            <a:ext cx="6478292" cy="50801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chemat blokowy: terminator 5">
            <a:extLst>
              <a:ext uri="{FF2B5EF4-FFF2-40B4-BE49-F238E27FC236}">
                <a16:creationId xmlns:a16="http://schemas.microsoft.com/office/drawing/2014/main" id="{8805349E-297B-48D5-BA1D-E9F83FD37FAA}"/>
              </a:ext>
            </a:extLst>
          </p:cNvPr>
          <p:cNvSpPr/>
          <p:nvPr/>
        </p:nvSpPr>
        <p:spPr>
          <a:xfrm>
            <a:off x="4567057" y="5828935"/>
            <a:ext cx="4147931" cy="741432"/>
          </a:xfrm>
          <a:prstGeom prst="flowChartTerminator">
            <a:avLst/>
          </a:prstGeom>
          <a:solidFill>
            <a:schemeClr val="bg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</a:t>
            </a:r>
          </a:p>
        </p:txBody>
      </p:sp>
    </p:spTree>
    <p:extLst>
      <p:ext uri="{BB962C8B-B14F-4D97-AF65-F5344CB8AC3E}">
        <p14:creationId xmlns:p14="http://schemas.microsoft.com/office/powerpoint/2010/main" val="15386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174469-597F-49ED-8669-0D46FD4E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Budowa Ziemi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5F0AD93A-FAF8-4EAE-9C90-7738A3A87BA0}"/>
              </a:ext>
            </a:extLst>
          </p:cNvPr>
          <p:cNvSpPr/>
          <p:nvPr/>
        </p:nvSpPr>
        <p:spPr>
          <a:xfrm>
            <a:off x="6276814" y="2211817"/>
            <a:ext cx="5076986" cy="3506493"/>
          </a:xfrm>
          <a:prstGeom prst="ellipse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Wnętrze Ziemi zbudowane jest podobnie jak cebula- składa się z kilku warstw. Zewnętrzna warstwa to skalista litosfera z wierzchnią skorupą ziemską.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94958E5-60D4-441A-AFA5-DED3F32F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21057"/>
          <a:stretch/>
        </p:blipFill>
        <p:spPr>
          <a:xfrm>
            <a:off x="1282485" y="1690688"/>
            <a:ext cx="4437682" cy="4548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0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984</Words>
  <Application>Microsoft Office PowerPoint</Application>
  <PresentationFormat>Panoramiczny</PresentationFormat>
  <Paragraphs>82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DZIEŃ ZIEMI </vt:lpstr>
      <vt:lpstr>Prezentacja programu PowerPoint</vt:lpstr>
      <vt:lpstr>Historia Dnia Ziemi </vt:lpstr>
      <vt:lpstr>Czym jest Ziemia?</vt:lpstr>
      <vt:lpstr>Inne planety w naszym układzie słonecznym</vt:lpstr>
      <vt:lpstr>Prezentacja programu PowerPoint</vt:lpstr>
      <vt:lpstr>Prezentacja programu PowerPoint</vt:lpstr>
      <vt:lpstr>Prezentacja programu PowerPoint</vt:lpstr>
      <vt:lpstr>Budowa Ziemi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Największe zagrożenia dla Ziemi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 pomóc Ziemi?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Kilka zasad poprawnej segregacji śmieci</vt:lpstr>
      <vt:lpstr>Co jeszcze możemy zrobić dla Ziemi?</vt:lpstr>
      <vt:lpstr>Prezentacja programu PowerPoint</vt:lpstr>
      <vt:lpstr>Prezentacja programu PowerPoint</vt:lpstr>
      <vt:lpstr>Prezentacja programu PowerPoint</vt:lpstr>
      <vt:lpstr>Zagadki</vt:lpstr>
      <vt:lpstr>Zabawa „Prawda” czy „Fałsz”</vt:lpstr>
      <vt:lpstr>Propozycja pracy plastycznej wraz z zabawą edukacyjną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</dc:title>
  <dc:creator>Lenovo</dc:creator>
  <cp:lastModifiedBy>Katarzyna Pliszka</cp:lastModifiedBy>
  <cp:revision>32</cp:revision>
  <dcterms:created xsi:type="dcterms:W3CDTF">2021-03-17T15:40:22Z</dcterms:created>
  <dcterms:modified xsi:type="dcterms:W3CDTF">2021-04-19T18:31:16Z</dcterms:modified>
</cp:coreProperties>
</file>