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7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84" autoAdjust="0"/>
  </p:normalViewPr>
  <p:slideViewPr>
    <p:cSldViewPr>
      <p:cViewPr varScale="1">
        <p:scale>
          <a:sx n="81" d="100"/>
          <a:sy n="81" d="100"/>
        </p:scale>
        <p:origin x="10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/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EF0B2-800A-4424-8621-E0A6CECF0C7A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7CC49-650A-4CA8-BCBD-86336EEC9B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837A5-7884-46E5-B029-387C35A4FDE2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5487-1FB8-4F7C-90BE-E824ECD22F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851AB-35C6-4DFE-8DF6-F2503BC4F873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E6650-9C42-48A5-993B-144BBFBC7A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3D502-AAA5-4E22-8875-976E391DA93D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43002-C5F0-44D3-AA7A-5B9055C140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A60D-9701-433F-8B95-6AC20675A1BF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3912-8B5A-4A3F-B3D2-A8B109A023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99C4B-C0C0-46D8-8FDB-4389E49D1E4D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D5BA-6F72-4BE9-9E23-CBDD095A21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1D2B-D94C-461C-A62F-CB73A105B38D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E6DC7-FCDC-4FE5-92F1-6915D0A18E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3558-9BBE-4F1E-8CA6-EC8FCCA54210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B206E-2899-4D51-B137-B9F72E6ECE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7C036-7F4D-41BF-9979-6158BCCF77DF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5C385-C114-4AB8-8E2A-B0A3BA32BF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ABBDA-D126-43B8-85B3-AA3711D6C6A9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DA32-B5B6-4A4A-B75B-B63E2BB83E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259B1-5031-437A-A8EB-9E0C47FB6739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0B2A-95D5-47BD-A979-57A93F5152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trike="noStrike" spc="60" baseline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ECDD95-E5C6-4692-8AD9-937111678A8E}" type="datetimeFigureOut">
              <a:rPr lang="pl-PL"/>
              <a:pPr>
                <a:defRPr/>
              </a:pPr>
              <a:t>2020-03-09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spc="6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aseline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CEF44B-738D-4F0D-888B-17E9E43A88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10" r:id="rId9"/>
    <p:sldLayoutId id="2147483701" r:id="rId10"/>
    <p:sldLayoutId id="214748370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assets.njspotlight.com/assets/15/0208/2355" TargetMode="External"/><Relationship Id="rId13" Type="http://schemas.openxmlformats.org/officeDocument/2006/relationships/hyperlink" Target="http://www.kgarden.us/Kosciuszkos_Garden/Blog/Entries/2011/5/4_Kosciuszko_Memorial_Service_at_West_Point_files/IMG_6477.jpg" TargetMode="External"/><Relationship Id="rId18" Type="http://schemas.openxmlformats.org/officeDocument/2006/relationships/hyperlink" Target="http://mpi.krakow.pl/zalacznik/278305/4.jpg" TargetMode="External"/><Relationship Id="rId3" Type="http://schemas.openxmlformats.org/officeDocument/2006/relationships/hyperlink" Target="https://pl.wikipedia.org/wiki/Tadeusz_Ko%C5%9Bciuszko" TargetMode="External"/><Relationship Id="rId21" Type="http://schemas.openxmlformats.org/officeDocument/2006/relationships/hyperlink" Target="https://encrypted-tbn2.gstatic.com/images?q=tbn:ANd9GcSNR2COuBNarKn44V8ISrjZBplzo62qOD7Sg3Q4DBPAQMHVVP7l" TargetMode="External"/><Relationship Id="rId7" Type="http://schemas.openxmlformats.org/officeDocument/2006/relationships/hyperlink" Target="http://static.prsa.pl/images/c7a5dc2f-2c22-4c35-802a-5c474dfd1c6c.jpg" TargetMode="External"/><Relationship Id="rId12" Type="http://schemas.openxmlformats.org/officeDocument/2006/relationships/hyperlink" Target="https://mail.pk.edu.pl/~naszapol/archiwum/NR36/TEXT/34_34.htm" TargetMode="External"/><Relationship Id="rId17" Type="http://schemas.openxmlformats.org/officeDocument/2006/relationships/hyperlink" Target="http://www.jamesbcaskey.com/wp-content/uploads/2015/03/natgreene12b.jpg" TargetMode="External"/><Relationship Id="rId2" Type="http://schemas.openxmlformats.org/officeDocument/2006/relationships/hyperlink" Target="http://www.dziennik.com/images/made/uploads/articles/potomski-kosciuszko--_750_563_80.jpg" TargetMode="External"/><Relationship Id="rId16" Type="http://schemas.openxmlformats.org/officeDocument/2006/relationships/hyperlink" Target="http://static.prsa.pl/images/0e81db9b-3a60-433b-8c1c-6fc70851c2ff.jpg" TargetMode="External"/><Relationship Id="rId20" Type="http://schemas.openxmlformats.org/officeDocument/2006/relationships/hyperlink" Target="https://mapy.emiejsca.pl/chicago-4229,foto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zieje.pl/postacie/tadeusz-kosciuszko-1746-1817" TargetMode="External"/><Relationship Id="rId11" Type="http://schemas.openxmlformats.org/officeDocument/2006/relationships/hyperlink" Target="http://www.fortticonderoga.org/blog/wp-content/uploads/2016/03/Fort-Ti-4.jpg" TargetMode="External"/><Relationship Id="rId5" Type="http://schemas.openxmlformats.org/officeDocument/2006/relationships/hyperlink" Target="http://swiatmap.pl/images/EKOGRAF/swiat_fragment_1.jpg" TargetMode="External"/><Relationship Id="rId15" Type="http://schemas.openxmlformats.org/officeDocument/2006/relationships/hyperlink" Target="http://www.revolutionary-war.net/images/horatio-gates-wcpd.jpg" TargetMode="External"/><Relationship Id="rId23" Type="http://schemas.openxmlformats.org/officeDocument/2006/relationships/hyperlink" Target="https://upload.wikimedia.org/wikipedia/commons/0/08/Tadeusz_Kosciuszko_monument_Washington_DC.jpg" TargetMode="External"/><Relationship Id="rId10" Type="http://schemas.openxmlformats.org/officeDocument/2006/relationships/hyperlink" Target="http://www.fortwiki.com/images/thumb/1/1e/Fort_Ticonderoga_Front.jpg/795px-Fort_Ticonderoga_Front.jpg" TargetMode="External"/><Relationship Id="rId19" Type="http://schemas.openxmlformats.org/officeDocument/2006/relationships/hyperlink" Target="http://ccusa.blog.pl/2012/04/19/kosciuszko-in-boston/" TargetMode="External"/><Relationship Id="rId4" Type="http://schemas.openxmlformats.org/officeDocument/2006/relationships/hyperlink" Target="http://culture.pl/sites/default/files/images/imported/_mikolaj/literature/kosciuszko_tadeusz/schweikart_tadeusz_kosciuszko.jpg" TargetMode="External"/><Relationship Id="rId9" Type="http://schemas.openxmlformats.org/officeDocument/2006/relationships/hyperlink" Target="http://www.dziennik.com/publicystyka/artykul/polacy-w-wojnie-o-niepodleglosc-stanow-zjednoczonych-cz.-1" TargetMode="External"/><Relationship Id="rId14" Type="http://schemas.openxmlformats.org/officeDocument/2006/relationships/hyperlink" Target="http://static.prsa.pl/images/0ca657c3-20c6-43bd-a7eb-98f4111e0af1.jpg" TargetMode="External"/><Relationship Id="rId22" Type="http://schemas.openxmlformats.org/officeDocument/2006/relationships/hyperlink" Target="https://ocdn.eu/pulscms-transforms/1/EqdktkpTURBXy9jNmIzYTA3YjJjMDNkMjA5YjljODU4MDJmYWQ0YmExZS5qcGeSlQLNAmwAwsOVAgDNAljCw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91250" y="2528888"/>
            <a:ext cx="2952750" cy="1752600"/>
          </a:xfrm>
        </p:spPr>
        <p:txBody>
          <a:bodyPr>
            <a:no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 WOJSKOWY W WOJNIE O NIEPODLEGŁOŚĆ STANÓW ZJEDNOCZONYCH </a:t>
            </a:r>
            <a:endParaRPr lang="pl-PL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388" y="2276475"/>
            <a:ext cx="1079500" cy="4078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Z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71550" y="31750"/>
            <a:ext cx="792163" cy="5784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Ś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Aharoni" pitchFamily="2" charset="-79"/>
              </a:rPr>
              <a:t>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142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843213" y="115888"/>
            <a:ext cx="6192837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000" b="1">
                <a:latin typeface="Times New Roman" pitchFamily="18" charset="0"/>
                <a:cs typeface="Times New Roman" pitchFamily="18" charset="0"/>
              </a:rPr>
              <a:t>Kościuszko na własną prośbę został skierowany do armii południowej. Tu także jego umiejętności inżynierskie pozwoliły odnosić Amerykanom zwycięstwa.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4910138" y="2349500"/>
            <a:ext cx="423386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"Jest on [Kościuszko] zdolnym inżynierem i jednym z najlepszych i najsubtelniejszych rysowników, jakich kiedykolwiek widziałem”. </a:t>
            </a:r>
          </a:p>
          <a:p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               ~ </a:t>
            </a:r>
            <a:r>
              <a:rPr lang="pl-PL" sz="3200" dirty="0" err="1">
                <a:latin typeface="Arabic Typesetting" pitchFamily="66" charset="-78"/>
                <a:cs typeface="Arabic Typesetting" pitchFamily="66" charset="-78"/>
              </a:rPr>
              <a:t>Horatio</a:t>
            </a:r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 Gates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19704" y="188640"/>
            <a:ext cx="4762500" cy="60102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50825" y="169863"/>
            <a:ext cx="316865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„Pozwalam sobie nadmienić, że inżynier armii północnej (nazwisko jego zdaje się Kościuszko) jest człowiekiem wiedzy i zasług”. </a:t>
            </a:r>
          </a:p>
          <a:p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              ~ Jerzy</a:t>
            </a:r>
          </a:p>
          <a:p>
            <a:r>
              <a:rPr lang="pl-PL" sz="3200" dirty="0">
                <a:latin typeface="Arabic Typesetting" pitchFamily="66" charset="-78"/>
                <a:cs typeface="Arabic Typesetting" pitchFamily="66" charset="-78"/>
              </a:rPr>
              <a:t>           Waszyngton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995936" y="620688"/>
            <a:ext cx="4896544" cy="599299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4787900" y="404813"/>
            <a:ext cx="41751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000" dirty="0">
                <a:latin typeface="Arabic Typesetting" pitchFamily="66" charset="-78"/>
                <a:cs typeface="Arabic Typesetting" pitchFamily="66" charset="-78"/>
              </a:rPr>
              <a:t> "Między najużyteczniejszymi i najmilszymi wśród moich towarzyszy broni był pułkownik Kościuszko. Nic nie może prześcignąć jego zapału do służby publicznej ani też nie może być najużyteczniejszym nad jego uwagę, czynność i przemyślność w wykonywaniu rozmaitych przedsięwzięć podczas naszej niewielkiej, lecz ruchliwej wojaczki”.</a:t>
            </a:r>
          </a:p>
          <a:p>
            <a:r>
              <a:rPr lang="pl-PL" sz="3000" dirty="0">
                <a:latin typeface="Arabic Typesetting" pitchFamily="66" charset="-78"/>
                <a:cs typeface="Arabic Typesetting" pitchFamily="66" charset="-78"/>
              </a:rPr>
              <a:t>               ~ Gen. </a:t>
            </a:r>
            <a:r>
              <a:rPr lang="pl-PL" sz="3000" dirty="0" err="1">
                <a:latin typeface="Arabic Typesetting" pitchFamily="66" charset="-78"/>
                <a:cs typeface="Arabic Typesetting" pitchFamily="66" charset="-78"/>
              </a:rPr>
              <a:t>Nathanael</a:t>
            </a:r>
            <a:r>
              <a:rPr lang="pl-PL" sz="3000" dirty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pl-PL" sz="3000" dirty="0" err="1">
                <a:latin typeface="Arabic Typesetting" pitchFamily="66" charset="-78"/>
                <a:cs typeface="Arabic Typesetting" pitchFamily="66" charset="-78"/>
              </a:rPr>
              <a:t>Greene</a:t>
            </a:r>
            <a:endParaRPr lang="pl-PL" sz="30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49628" y="620688"/>
            <a:ext cx="4608512" cy="55362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1204913" y="1773238"/>
            <a:ext cx="67341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800" b="1">
                <a:latin typeface="Arabic Typesetting" pitchFamily="66" charset="-78"/>
                <a:cs typeface="Arabic Typesetting" pitchFamily="66" charset="-78"/>
              </a:rPr>
              <a:t>Tadeusz Kościuszko poprzez dokonanie tak wielkich czynów dla Amerykanów został upamiętniony nie tylko w Polsce, ale także w Stanach Zjednoczonych.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3348038" y="4724400"/>
            <a:ext cx="72723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POMNIK </a:t>
            </a:r>
          </a:p>
          <a:p>
            <a:pPr algn="ctr"/>
            <a:r>
              <a:rPr lang="pl-PL" sz="400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TADEUSZA KOŚCIUSZKI </a:t>
            </a:r>
          </a:p>
          <a:p>
            <a:pPr algn="ctr"/>
            <a:r>
              <a:rPr lang="pl-PL" sz="400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W BOSTONIE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292" y="81011"/>
            <a:ext cx="4680520" cy="62406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684213" y="165100"/>
            <a:ext cx="806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POMNIK TADEUSZA KOŚCIUSZKI W CHICAGO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7584" y="80020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-1" y="4708525"/>
            <a:ext cx="53641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POMNIK </a:t>
            </a:r>
          </a:p>
          <a:p>
            <a:pPr algn="ctr"/>
            <a:r>
              <a:rPr lang="pl-PL" sz="4000" dirty="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TADEUSZA KOŚCIUSZKI </a:t>
            </a:r>
          </a:p>
          <a:p>
            <a:pPr algn="ctr"/>
            <a:r>
              <a:rPr lang="pl-PL" sz="4000" dirty="0"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W FILADELFII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251414" y="135442"/>
            <a:ext cx="4617747" cy="66829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447925" y="31750"/>
            <a:ext cx="6696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Arabic Typesetting" pitchFamily="66" charset="-78"/>
                <a:cs typeface="Arabic Typesetting" pitchFamily="66" charset="-78"/>
              </a:rPr>
              <a:t>POMNIK TADEUSZA KOŚCIUSZKI W ST. PETERSBURGU (FLORYDA)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67544" y="1315916"/>
            <a:ext cx="7992888" cy="53242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-973138" y="14288"/>
            <a:ext cx="64087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Arabic Typesetting" pitchFamily="66" charset="-78"/>
                <a:cs typeface="Arabic Typesetting" pitchFamily="66" charset="-78"/>
              </a:rPr>
              <a:t>POMNIK </a:t>
            </a:r>
          </a:p>
          <a:p>
            <a:pPr algn="ctr"/>
            <a:r>
              <a:rPr lang="pl-PL" sz="4000">
                <a:latin typeface="Arabic Typesetting" pitchFamily="66" charset="-78"/>
                <a:cs typeface="Arabic Typesetting" pitchFamily="66" charset="-78"/>
              </a:rPr>
              <a:t>TADEUSZA KOŚCIUSZKI </a:t>
            </a:r>
          </a:p>
          <a:p>
            <a:pPr algn="ctr"/>
            <a:r>
              <a:rPr lang="pl-PL" sz="4000">
                <a:latin typeface="Arabic Typesetting" pitchFamily="66" charset="-78"/>
                <a:cs typeface="Arabic Typesetting" pitchFamily="66" charset="-78"/>
              </a:rPr>
              <a:t>W WASZYNGTONIE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11960" y="140870"/>
            <a:ext cx="4925019" cy="66335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549400" y="188913"/>
            <a:ext cx="7885113" cy="1362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5000" dirty="0" smtClean="0">
                <a:latin typeface="GungsuhChe" pitchFamily="49" charset="-127"/>
                <a:ea typeface="GungsuhChe" pitchFamily="49" charset="-127"/>
              </a:rPr>
              <a:t>O kim mowa?</a:t>
            </a:r>
            <a:endParaRPr lang="pl-PL" sz="50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0825" y="2814638"/>
            <a:ext cx="4392613" cy="3455987"/>
          </a:xfrm>
        </p:spPr>
        <p:txBody>
          <a:bodyPr>
            <a:no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sz="2400" dirty="0" smtClean="0"/>
              <a:t>Andrzej Tadeusz Bonawentura Kościuszko (herbu Roch</a:t>
            </a:r>
            <a:r>
              <a:rPr lang="pl-PL" sz="2400" dirty="0"/>
              <a:t>) urodził się  4 lutego 1746 w Mereczowszczyźnie</a:t>
            </a:r>
            <a:r>
              <a:rPr lang="pl-PL" sz="2400" dirty="0" smtClean="0"/>
              <a:t>, a zmarł </a:t>
            </a:r>
            <a:r>
              <a:rPr lang="pl-PL" sz="2400" dirty="0"/>
              <a:t>15 października 1817 w </a:t>
            </a:r>
            <a:r>
              <a:rPr lang="pl-PL" sz="2400" dirty="0" smtClean="0"/>
              <a:t>Solurze. Inżynier wojskowy, fortyfikator</a:t>
            </a:r>
            <a:r>
              <a:rPr lang="pl-PL" sz="2400" dirty="0"/>
              <a:t>, polski i amerykański generał, uczestnik wojny o niepodległość Stanów Zjednoczonych (1775–1783), Najwyższy Naczelnik Siły Zbrojnej Narodowej w czasie insurekcji kościuszkowskiej (1794).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860032" y="790309"/>
            <a:ext cx="4139952" cy="54805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985964"/>
            <a:ext cx="8321551" cy="540531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49287"/>
          </a:xfrm>
        </p:spPr>
        <p:txBody>
          <a:bodyPr/>
          <a:lstStyle/>
          <a:p>
            <a:r>
              <a:rPr lang="pl-PL" dirty="0" smtClean="0"/>
              <a:t>POWSTANIE KOŚCIUSZKOWSKIE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37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188" y="-100013"/>
            <a:ext cx="7885112" cy="72072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000" dirty="0" smtClean="0"/>
              <a:t>BIBLIOGRAFIA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288" y="3933825"/>
            <a:ext cx="8424862" cy="4535488"/>
          </a:xfrm>
        </p:spPr>
        <p:txBody>
          <a:bodyPr>
            <a:normAutofit fontScale="25000" lnSpcReduction="2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</a:t>
            </a:r>
            <a:r>
              <a:rPr lang="pl-PL" sz="4000" dirty="0"/>
              <a:t>. </a:t>
            </a:r>
            <a:r>
              <a:rPr lang="pl-PL" sz="4000" dirty="0" smtClean="0"/>
              <a:t>1 - </a:t>
            </a:r>
            <a:r>
              <a:rPr lang="pl-PL" sz="4000" dirty="0" smtClean="0">
                <a:hlinkClick r:id="rId2"/>
              </a:rPr>
              <a:t>http</a:t>
            </a:r>
            <a:r>
              <a:rPr lang="pl-PL" sz="4000" dirty="0">
                <a:hlinkClick r:id="rId2"/>
              </a:rPr>
              <a:t>://www.dziennik.com/images/made/uploads/articles/potomski-kosciuszko--_</a:t>
            </a:r>
            <a:r>
              <a:rPr lang="pl-PL" sz="4000" dirty="0" smtClean="0">
                <a:hlinkClick r:id="rId2"/>
              </a:rPr>
              <a:t>750_563_80.jpg</a:t>
            </a:r>
            <a:r>
              <a:rPr lang="pl-PL" sz="4000" dirty="0" smtClean="0"/>
              <a:t> 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2 - </a:t>
            </a:r>
            <a:r>
              <a:rPr lang="pl-PL" sz="4000" dirty="0" smtClean="0">
                <a:hlinkClick r:id="rId3"/>
              </a:rPr>
              <a:t>https</a:t>
            </a:r>
            <a:r>
              <a:rPr lang="pl-PL" sz="4000" dirty="0">
                <a:hlinkClick r:id="rId3"/>
              </a:rPr>
              <a:t>://</a:t>
            </a:r>
            <a:r>
              <a:rPr lang="pl-PL" sz="4000" dirty="0" smtClean="0">
                <a:hlinkClick r:id="rId3"/>
              </a:rPr>
              <a:t>pl.wikipedia.org/wiki/Tadeusz_Ko%C5%9Bciuszko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 smtClean="0">
                <a:hlinkClick r:id="rId4"/>
              </a:rPr>
              <a:t>http</a:t>
            </a:r>
            <a:r>
              <a:rPr lang="pl-PL" sz="4000" dirty="0">
                <a:hlinkClick r:id="rId4"/>
              </a:rPr>
              <a:t>://culture.pl/sites/default/files/images/imported/_</a:t>
            </a:r>
            <a:r>
              <a:rPr lang="pl-PL" sz="4000" dirty="0" smtClean="0">
                <a:hlinkClick r:id="rId4"/>
              </a:rPr>
              <a:t>mikolaj/literature/kosciuszko_tadeusz/schweikart_tadeusz_kosciuszko.jpg</a:t>
            </a:r>
            <a:endParaRPr lang="pl-PL" sz="4000" dirty="0" smtClean="0"/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3 - </a:t>
            </a:r>
            <a:r>
              <a:rPr lang="pl-PL" sz="4000" dirty="0">
                <a:hlinkClick r:id="rId3"/>
              </a:rPr>
              <a:t>https://</a:t>
            </a:r>
            <a:r>
              <a:rPr lang="pl-PL" sz="4000" dirty="0" smtClean="0">
                <a:hlinkClick r:id="rId3"/>
              </a:rPr>
              <a:t>pl.wikipedia.org/wiki/Tadeusz_Ko%C5%9Bciuszko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4- </a:t>
            </a:r>
            <a:r>
              <a:rPr lang="pl-PL" sz="4000" dirty="0">
                <a:hlinkClick r:id="rId3"/>
              </a:rPr>
              <a:t>https://</a:t>
            </a:r>
            <a:r>
              <a:rPr lang="pl-PL" sz="4000" dirty="0" smtClean="0">
                <a:hlinkClick r:id="rId3"/>
              </a:rPr>
              <a:t>pl.wikipedia.org/wiki/Tadeusz_Ko%C5%9Bciuszko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5 - </a:t>
            </a:r>
            <a:r>
              <a:rPr lang="pl-PL" sz="4000" dirty="0">
                <a:hlinkClick r:id="rId5"/>
              </a:rPr>
              <a:t>http://</a:t>
            </a:r>
            <a:r>
              <a:rPr lang="pl-PL" sz="4000" dirty="0" smtClean="0">
                <a:hlinkClick r:id="rId5"/>
              </a:rPr>
              <a:t>swiatmap.pl/images/EKOGRAF/swiat_fragment_1.jpg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6"/>
              </a:rPr>
              <a:t>http://</a:t>
            </a:r>
            <a:r>
              <a:rPr lang="pl-PL" sz="4000" dirty="0" smtClean="0">
                <a:hlinkClick r:id="rId6"/>
              </a:rPr>
              <a:t>dzieje.pl/postacie/tadeusz-kosciuszko-1746-1817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6 - </a:t>
            </a:r>
            <a:r>
              <a:rPr lang="pl-PL" sz="4000" dirty="0">
                <a:hlinkClick r:id="rId7"/>
              </a:rPr>
              <a:t>http://</a:t>
            </a:r>
            <a:r>
              <a:rPr lang="pl-PL" sz="4000" dirty="0" smtClean="0">
                <a:hlinkClick r:id="rId7"/>
              </a:rPr>
              <a:t>static.prsa.pl/images/c7a5dc2f-2c22-4c35-802a-5c474dfd1c6c.jpg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6"/>
              </a:rPr>
              <a:t>http://</a:t>
            </a:r>
            <a:r>
              <a:rPr lang="pl-PL" sz="4000" dirty="0" smtClean="0">
                <a:hlinkClick r:id="rId6"/>
              </a:rPr>
              <a:t>dzieje.pl/postacie/tadeusz-kosciuszko-1746-1817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7 - </a:t>
            </a:r>
            <a:r>
              <a:rPr lang="pl-PL" sz="4000" dirty="0">
                <a:hlinkClick r:id="rId3"/>
              </a:rPr>
              <a:t>https://</a:t>
            </a:r>
            <a:r>
              <a:rPr lang="pl-PL" sz="4000" dirty="0" smtClean="0">
                <a:hlinkClick r:id="rId3"/>
              </a:rPr>
              <a:t>pl.wikipedia.org/wiki/Tadeusz_Ko%C5%9Bciuszko#Wyjazd_do_Ameryki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8"/>
              </a:rPr>
              <a:t>http://</a:t>
            </a:r>
            <a:r>
              <a:rPr lang="pl-PL" sz="4000" dirty="0" smtClean="0">
                <a:hlinkClick r:id="rId8"/>
              </a:rPr>
              <a:t>assets.njspotlight.com/assets/15/0208/2355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8 </a:t>
            </a:r>
            <a:r>
              <a:rPr lang="pl-PL" sz="4000" dirty="0"/>
              <a:t>- </a:t>
            </a:r>
            <a:r>
              <a:rPr lang="pl-PL" sz="4000" dirty="0">
                <a:hlinkClick r:id="rId9"/>
              </a:rPr>
              <a:t>http://www.dziennik.com/publicystyka/artykul/polacy-w-wojnie-o-niepodleglosc-stanow-zjednoczonych-cz.-</a:t>
            </a:r>
            <a:r>
              <a:rPr lang="pl-PL" sz="4000" dirty="0" smtClean="0">
                <a:hlinkClick r:id="rId9"/>
              </a:rPr>
              <a:t>1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10"/>
              </a:rPr>
              <a:t>http://</a:t>
            </a:r>
            <a:r>
              <a:rPr lang="pl-PL" sz="4000" dirty="0" smtClean="0">
                <a:hlinkClick r:id="rId10"/>
              </a:rPr>
              <a:t>www.fortwiki.com/images/thumb/1/1e/Fort_Ticonderoga_Front.jpg/795px-Fort_Ticonderoga_Front.jpg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11"/>
              </a:rPr>
              <a:t>http://</a:t>
            </a:r>
            <a:r>
              <a:rPr lang="pl-PL" sz="4000" dirty="0" smtClean="0">
                <a:hlinkClick r:id="rId11"/>
              </a:rPr>
              <a:t>www.fortticonderoga.org/blog/wp-content/uploads/2016/03/Fort-Ti-4.jpg</a:t>
            </a:r>
            <a:endParaRPr lang="pl-PL" sz="4000" dirty="0" smtClean="0"/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9 - </a:t>
            </a:r>
            <a:r>
              <a:rPr lang="pl-PL" sz="4000" dirty="0">
                <a:hlinkClick r:id="rId12"/>
              </a:rPr>
              <a:t>https://mail.pk.edu.pl/~</a:t>
            </a:r>
            <a:r>
              <a:rPr lang="pl-PL" sz="4000" dirty="0" smtClean="0">
                <a:hlinkClick r:id="rId12"/>
              </a:rPr>
              <a:t>naszapol/archiwum/NR36/TEXT/34_34.htm</a:t>
            </a:r>
            <a:endParaRPr lang="pl-PL" sz="4000" dirty="0" smtClean="0"/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/>
              <a:t> </a:t>
            </a:r>
            <a:r>
              <a:rPr lang="pl-PL" sz="4000" dirty="0">
                <a:hlinkClick r:id="rId13"/>
              </a:rPr>
              <a:t>http://</a:t>
            </a:r>
            <a:r>
              <a:rPr lang="pl-PL" sz="4000" dirty="0" smtClean="0">
                <a:hlinkClick r:id="rId13"/>
              </a:rPr>
              <a:t>www.kgarden.us/Kosciuszkos_Garden/Blog/Entries/2011/5/4_Kosciuszko_Memorial_Service_at_West_Point_files/IMG_6477.jpg</a:t>
            </a:r>
            <a:endParaRPr lang="pl-PL" sz="4000" dirty="0" smtClean="0"/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10 - </a:t>
            </a:r>
            <a:r>
              <a:rPr lang="pl-PL" sz="4000" dirty="0">
                <a:hlinkClick r:id="rId3"/>
              </a:rPr>
              <a:t>https://</a:t>
            </a:r>
            <a:r>
              <a:rPr lang="pl-PL" sz="4000" dirty="0" smtClean="0">
                <a:hlinkClick r:id="rId3"/>
              </a:rPr>
              <a:t>pl.wikipedia.org/wiki/Tadeusz_Ko%C5%9Bciuszko#Wyjazd_do_Ameryki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14"/>
              </a:rPr>
              <a:t>http://</a:t>
            </a:r>
            <a:r>
              <a:rPr lang="pl-PL" sz="4000" dirty="0" smtClean="0">
                <a:hlinkClick r:id="rId14"/>
              </a:rPr>
              <a:t>static.prsa.pl/images/0ca657c3-20c6-43bd-a7eb-98f4111e0af1.jpg</a:t>
            </a:r>
            <a:endParaRPr lang="pl-PL" sz="4000" dirty="0" smtClean="0"/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11 - </a:t>
            </a:r>
            <a:r>
              <a:rPr lang="pl-PL" sz="4000" dirty="0">
                <a:hlinkClick r:id="rId9"/>
              </a:rPr>
              <a:t>http://www.dziennik.com/publicystyka/artykul/polacy-w-wojnie-o-niepodleglosc-stanow-zjednoczonych-cz.-</a:t>
            </a:r>
            <a:r>
              <a:rPr lang="pl-PL" sz="4000" dirty="0" smtClean="0">
                <a:hlinkClick r:id="rId9"/>
              </a:rPr>
              <a:t>1</a:t>
            </a:r>
            <a:r>
              <a:rPr lang="pl-PL" sz="4000" dirty="0" smtClean="0"/>
              <a:t> </a:t>
            </a:r>
          </a:p>
          <a:p>
            <a:pPr marL="685800" indent="-685800" fontAlgn="auto">
              <a:buFont typeface="Arial" pitchFamily="34" charset="0"/>
              <a:buChar char="•"/>
              <a:defRPr/>
            </a:pPr>
            <a:r>
              <a:rPr lang="pl-PL" sz="4000" dirty="0">
                <a:hlinkClick r:id="rId15"/>
              </a:rPr>
              <a:t>http://</a:t>
            </a:r>
            <a:r>
              <a:rPr lang="pl-PL" sz="4000" dirty="0" smtClean="0">
                <a:hlinkClick r:id="rId15"/>
              </a:rPr>
              <a:t>www.revolutionary-war.net/images/horatio-gates-wcpd.jpg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12 </a:t>
            </a:r>
            <a:r>
              <a:rPr lang="pl-PL" sz="4000" dirty="0"/>
              <a:t>- </a:t>
            </a:r>
            <a:r>
              <a:rPr lang="pl-PL" sz="4000" dirty="0">
                <a:hlinkClick r:id="rId16"/>
              </a:rPr>
              <a:t>http://</a:t>
            </a:r>
            <a:r>
              <a:rPr lang="pl-PL" sz="4000" dirty="0" smtClean="0">
                <a:hlinkClick r:id="rId16"/>
              </a:rPr>
              <a:t>static.prsa.pl/images/0e81db9b-3a60-433b-8c1c-6fc70851c2ff.jpg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13 </a:t>
            </a:r>
            <a:r>
              <a:rPr lang="pl-PL" sz="4000" dirty="0"/>
              <a:t>- </a:t>
            </a:r>
            <a:r>
              <a:rPr lang="pl-PL" sz="4000" dirty="0">
                <a:hlinkClick r:id="rId17"/>
              </a:rPr>
              <a:t>http://</a:t>
            </a:r>
            <a:r>
              <a:rPr lang="pl-PL" sz="4000" dirty="0" smtClean="0">
                <a:hlinkClick r:id="rId17"/>
              </a:rPr>
              <a:t>www.jamesbcaskey.com/wp-content/uploads/2015/03/natgreene12b.jpg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14 </a:t>
            </a:r>
            <a:r>
              <a:rPr lang="pl-PL" sz="4000" dirty="0"/>
              <a:t>- </a:t>
            </a:r>
            <a:r>
              <a:rPr lang="pl-PL" sz="4000" dirty="0">
                <a:hlinkClick r:id="rId18"/>
              </a:rPr>
              <a:t>http://</a:t>
            </a:r>
            <a:r>
              <a:rPr lang="pl-PL" sz="4000" dirty="0" smtClean="0">
                <a:hlinkClick r:id="rId18"/>
              </a:rPr>
              <a:t>mpi.krakow.pl/zalacznik/278305/4.jpg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15 - </a:t>
            </a:r>
            <a:r>
              <a:rPr lang="pl-PL" sz="4000" dirty="0">
                <a:hlinkClick r:id="rId19"/>
              </a:rPr>
              <a:t>http://ccusa.blog.pl/2012/04/19/kosciuszko-in-boston</a:t>
            </a:r>
            <a:r>
              <a:rPr lang="pl-PL" sz="4000" dirty="0" smtClean="0">
                <a:hlinkClick r:id="rId19"/>
              </a:rPr>
              <a:t>/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16 - </a:t>
            </a:r>
            <a:r>
              <a:rPr lang="pl-PL" sz="4000" dirty="0">
                <a:hlinkClick r:id="rId20"/>
              </a:rPr>
              <a:t>https://</a:t>
            </a:r>
            <a:r>
              <a:rPr lang="pl-PL" sz="4000" dirty="0" smtClean="0">
                <a:hlinkClick r:id="rId20"/>
              </a:rPr>
              <a:t>mapy.emiejsca.pl/chicago-4229,foto.html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17 </a:t>
            </a:r>
            <a:r>
              <a:rPr lang="pl-PL" sz="4000" dirty="0"/>
              <a:t>- </a:t>
            </a:r>
            <a:r>
              <a:rPr lang="pl-PL" sz="4000" dirty="0">
                <a:hlinkClick r:id="rId21"/>
              </a:rPr>
              <a:t>https://</a:t>
            </a:r>
            <a:r>
              <a:rPr lang="pl-PL" sz="4000" dirty="0" smtClean="0">
                <a:hlinkClick r:id="rId21"/>
              </a:rPr>
              <a:t>encrypted-tbn2.gstatic.com/images?q=tbn:ANd9GcSNR2COuBNarKn44V8ISrjZBplzo62qOD7Sg3Q4DBPAQMHVVP7l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</a:t>
            </a:r>
            <a:r>
              <a:rPr lang="pl-PL" sz="4000" dirty="0"/>
              <a:t>18 - </a:t>
            </a:r>
            <a:r>
              <a:rPr lang="pl-PL" sz="4000" dirty="0">
                <a:hlinkClick r:id="rId22"/>
              </a:rPr>
              <a:t>https://</a:t>
            </a:r>
            <a:r>
              <a:rPr lang="pl-PL" sz="4000" dirty="0" smtClean="0">
                <a:hlinkClick r:id="rId22"/>
              </a:rPr>
              <a:t>ocdn.eu/pulscms-transforms/1/EqdktkpTURBXy9jNmIzYTA3YjJjMDNkMjA5YjljODU4MDJmYWQ0YmExZS5qcGeSlQLNAmwAwsOVAgDNAljCww</a:t>
            </a:r>
            <a:r>
              <a:rPr lang="pl-PL" sz="4000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pl-PL" sz="4000" dirty="0" smtClean="0"/>
              <a:t>Str. 19 </a:t>
            </a:r>
            <a:r>
              <a:rPr lang="pl-PL" sz="4000" dirty="0"/>
              <a:t>- </a:t>
            </a:r>
            <a:r>
              <a:rPr lang="pl-PL" sz="4000" dirty="0">
                <a:hlinkClick r:id="rId23"/>
              </a:rPr>
              <a:t>https://</a:t>
            </a:r>
            <a:r>
              <a:rPr lang="pl-PL" sz="4000" dirty="0" smtClean="0">
                <a:hlinkClick r:id="rId23"/>
              </a:rPr>
              <a:t>upload.wikimedia.org/wikipedia/commons/0/08/Tadeusz_Kosciuszko_monument_Washington_DC.jpg</a:t>
            </a:r>
            <a:r>
              <a:rPr lang="pl-PL" sz="4000" dirty="0" smtClean="0"/>
              <a:t> </a:t>
            </a:r>
          </a:p>
          <a:p>
            <a:pPr marL="285750" indent="-285750" fontAlgn="auto">
              <a:buFont typeface="Arial" pitchFamily="34" charset="0"/>
              <a:buChar char="•"/>
              <a:defRPr/>
            </a:pPr>
            <a:endParaRPr lang="pl-PL" sz="4800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sz="4800" dirty="0" smtClean="0"/>
          </a:p>
          <a:p>
            <a:pPr marL="285750" indent="-285750" fontAlgn="auto">
              <a:buFont typeface="Arial" pitchFamily="34" charset="0"/>
              <a:buChar char="•"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r>
              <a:rPr lang="pl-PL" dirty="0" smtClean="0"/>
              <a:t> </a:t>
            </a:r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  <a:p>
            <a:pPr fontAlgn="auto">
              <a:buFont typeface="Arial" pitchFamily="34" charset="0"/>
              <a:buNone/>
              <a:defRPr/>
            </a:pPr>
            <a:endParaRPr lang="pl-PL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885113" cy="1362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700" dirty="0" smtClean="0">
                <a:latin typeface="GungsuhChe" pitchFamily="49" charset="-127"/>
                <a:ea typeface="GungsuhChe" pitchFamily="49" charset="-127"/>
              </a:rPr>
              <a:t>SKĄD POCHODZIŁ TADEUSZ KOŚCIUSZKO?</a:t>
            </a:r>
            <a:endParaRPr lang="pl-PL" sz="47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2060575"/>
            <a:ext cx="7885113" cy="4464050"/>
          </a:xfrm>
        </p:spPr>
        <p:txBody>
          <a:bodyPr>
            <a:normAutofit fontScale="92500" lnSpcReduction="1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dirty="0"/>
              <a:t>Ród Kościuszków wywodził się od dworzanina króla Zygmunta I, Konstantego, zwanego Kostiuszko. Tenże za nieznane bliżej zasługi otrzymał w 1509 r. na własność majątek Siechnowicze, który stał się gniazdem rodowym </a:t>
            </a:r>
            <a:r>
              <a:rPr lang="pl-PL" dirty="0" smtClean="0"/>
              <a:t>Kościuszków.</a:t>
            </a:r>
            <a:endParaRPr lang="pl-PL" dirty="0"/>
          </a:p>
          <a:p>
            <a:pPr fontAlgn="auto">
              <a:buFont typeface="Arial" pitchFamily="34" charset="0"/>
              <a:buNone/>
              <a:defRPr/>
            </a:pPr>
            <a:endParaRPr lang="pl-PL" dirty="0"/>
          </a:p>
          <a:p>
            <a:pPr fontAlgn="auto">
              <a:buFont typeface="Arial" pitchFamily="34" charset="0"/>
              <a:buNone/>
              <a:defRPr/>
            </a:pPr>
            <a:r>
              <a:rPr lang="pl-PL" dirty="0"/>
              <a:t>W 1755 roku Tadeusz razem ze starszym bratem Józefem rozpoczął naukę w Kolegium Pijarów w Lubieszowie. W 1760 r., ze względu na kłopoty rodzinne, wrócili obaj do domu. Ponieważ dziedzicem niewielkiego rodzinnego majątku miał zostać Józef, Tadeusz wybrał karierę wojskowego.</a:t>
            </a:r>
          </a:p>
          <a:p>
            <a:pPr fontAlgn="auto">
              <a:buFont typeface="Arial" pitchFamily="34" charset="0"/>
              <a:buNone/>
              <a:defRPr/>
            </a:pPr>
            <a:endParaRPr lang="pl-PL" dirty="0"/>
          </a:p>
          <a:p>
            <a:pPr fontAlgn="auto">
              <a:buFont typeface="Arial" pitchFamily="34" charset="0"/>
              <a:buNone/>
              <a:defRPr/>
            </a:pPr>
            <a:r>
              <a:rPr lang="pl-PL" dirty="0"/>
              <a:t>W 1765 roku z inicjatywy Stanisława Augusta Poniatowskiego powstała Szkoła Rycerska. Miała ona przygotować kadrę oficerów, ludzi światłych, postępowych i dobrych obywateli. Dzięki wsparciu Czartoryskich Kościuszko wstąpił 18 grudnia 1765 r. do Korpusu Kadetów Szkoły Rycerskiej, gdzie wyróżniał się spośród innych. Studiował tam historię Polski i historię powszechną, filozofię, łacinę, język polski, francuski i niemiecki oraz prawo, ekonomię, arytmetykę, geometrię i miernictwo. W 1766 r. wyróżnił się na egzaminie tygodniowym z geometrii. Pobierał specjalny kurs inżynierski dla wyróżniających się słuchaczy. Pozostał w Szkole Rycerskiej jako instruktor podbrygadier w stopniu chorążego. Szkołę ukończył w stopniu kapitana.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7249" y="1196752"/>
            <a:ext cx="8689501" cy="51729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pole tekstowe 1"/>
          <p:cNvSpPr txBox="1"/>
          <p:nvPr/>
        </p:nvSpPr>
        <p:spPr>
          <a:xfrm>
            <a:off x="1258888" y="188913"/>
            <a:ext cx="66262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+mn-cs"/>
              </a:rPr>
              <a:t>DWÓR W MERECZOWSZCZYŹNIE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trzałka w lewo 3"/>
          <p:cNvSpPr/>
          <p:nvPr/>
        </p:nvSpPr>
        <p:spPr>
          <a:xfrm>
            <a:off x="4608513" y="2133600"/>
            <a:ext cx="4392612" cy="2016125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Tadeusz Kościuszko wyjechał do Stanów Zjednoczonych w 1776 r. – miesiąc po ogłoszeniu Deklaracji Niepodległości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7950" y="2781300"/>
            <a:ext cx="3095625" cy="1500188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Dzięki listom polecającym Kościuszko został mianowany na inżyniera armii amerykańskiej.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596063" y="404813"/>
            <a:ext cx="2303462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ea typeface="GungsuhChe" pitchFamily="49" charset="-127"/>
                <a:cs typeface="Arabic Typesetting" pitchFamily="66" charset="-78"/>
              </a:rPr>
              <a:t>Brał udział w budowaniu fortyfikacji w wielu obozach wojskowych. W uznaniu zasług został w 1783 r. awansowany na generała brygady. Otrzymał też specjalne podziękowania, nadanie gruntu oraz znaczną sumę pieniędzy.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84584" y="188913"/>
            <a:ext cx="7453684" cy="1362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000" dirty="0" smtClean="0">
                <a:latin typeface="GungsuhChe" pitchFamily="49" charset="-127"/>
                <a:ea typeface="GungsuhChe" pitchFamily="49" charset="-127"/>
              </a:rPr>
              <a:t>REJON RZEKI DELAWARE</a:t>
            </a:r>
            <a:endParaRPr lang="pl-PL" sz="40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16013" y="1268413"/>
            <a:ext cx="7885112" cy="923925"/>
          </a:xfrm>
        </p:spPr>
        <p:txBody>
          <a:bodyPr>
            <a:noAutofit/>
          </a:bodyPr>
          <a:lstStyle/>
          <a:p>
            <a:pPr algn="ctr" fontAlgn="auto">
              <a:buFont typeface="Arial" pitchFamily="34" charset="0"/>
              <a:buNone/>
              <a:defRPr/>
            </a:pPr>
            <a:r>
              <a:rPr lang="pl-PL" sz="2400" dirty="0"/>
              <a:t> 24 września 1776 </a:t>
            </a:r>
            <a:r>
              <a:rPr lang="pl-PL" sz="2400" dirty="0" smtClean="0"/>
              <a:t>Tadeusz Kościuszko po przybyciu do Filadelfii otrzymał </a:t>
            </a:r>
            <a:r>
              <a:rPr lang="pl-PL" sz="2400" dirty="0"/>
              <a:t>zadanie opracowania </a:t>
            </a:r>
            <a:r>
              <a:rPr lang="pl-PL" sz="2400" dirty="0" smtClean="0"/>
              <a:t>fragmentu ufortyfikowania miasta </a:t>
            </a:r>
            <a:r>
              <a:rPr lang="pl-PL" sz="2400" dirty="0"/>
              <a:t>(rejon rzeki Delaware</a:t>
            </a:r>
            <a:r>
              <a:rPr lang="pl-PL" sz="2400" dirty="0" smtClean="0"/>
              <a:t>).</a:t>
            </a:r>
            <a:endParaRPr lang="pl-PL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2132856"/>
            <a:ext cx="6788743" cy="45258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5163" y="0"/>
            <a:ext cx="7885112" cy="1362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</a:rPr>
              <a:t>Fort </a:t>
            </a:r>
            <a:r>
              <a:rPr lang="pl-PL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Che" pitchFamily="49" charset="-127"/>
                <a:ea typeface="GungsuhChe" pitchFamily="49" charset="-127"/>
              </a:rPr>
              <a:t>ticonderoga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338" y="731838"/>
            <a:ext cx="8123237" cy="2232025"/>
          </a:xfrm>
        </p:spPr>
        <p:txBody>
          <a:bodyPr>
            <a:no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sz="2000" dirty="0"/>
              <a:t>Na wiosnę 1777 Kościuszko został wysłany na północ nad granicę kanadyjską pod wodzą generała </a:t>
            </a:r>
            <a:r>
              <a:rPr lang="pl-PL" sz="2000" dirty="0" err="1"/>
              <a:t>Horatio</a:t>
            </a:r>
            <a:r>
              <a:rPr lang="pl-PL" sz="2000" dirty="0"/>
              <a:t> Gatesa. Przez wiele miesięcy Kościuszko fortyfikował różne obozy wojskowe Armii Kontynentalnej (m.in. Fort </a:t>
            </a:r>
            <a:r>
              <a:rPr lang="pl-PL" sz="2000" dirty="0" err="1"/>
              <a:t>Ticonderoga</a:t>
            </a:r>
            <a:r>
              <a:rPr lang="pl-PL" sz="2000" dirty="0"/>
              <a:t>). </a:t>
            </a:r>
            <a:r>
              <a:rPr lang="pl-PL" sz="2000" dirty="0" smtClean="0"/>
              <a:t>Fort </a:t>
            </a:r>
            <a:r>
              <a:rPr lang="pl-PL" sz="2000" dirty="0" err="1"/>
              <a:t>Ticonderoga</a:t>
            </a:r>
            <a:r>
              <a:rPr lang="pl-PL" sz="2000" dirty="0"/>
              <a:t> posiada muzeum, w którym przechowywane są rysunki Kościuszki, armaty, a statyści paradują w historycznych żołnierskich mundurach. </a:t>
            </a:r>
            <a:r>
              <a:rPr lang="pl-PL" sz="2000" dirty="0" smtClean="0"/>
              <a:t>Rozgłos </a:t>
            </a:r>
            <a:r>
              <a:rPr lang="pl-PL" sz="2000" dirty="0"/>
              <a:t>przyniósł mu wkład jego prac fortyfikacyjnych do amerykańskiego zwycięstwa w bitwie pod Saratogą.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195736" y="3068960"/>
            <a:ext cx="4824536" cy="35620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910882" y="2963777"/>
            <a:ext cx="7350585" cy="37723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Strzałka w lewo 4"/>
          <p:cNvSpPr/>
          <p:nvPr/>
        </p:nvSpPr>
        <p:spPr>
          <a:xfrm rot="1192423">
            <a:off x="2127250" y="3016250"/>
            <a:ext cx="3767138" cy="1452563"/>
          </a:xfrm>
          <a:prstGeom prst="lef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50" dirty="0"/>
              <a:t>Starcie zbrojne, które miało miejsce pomiędzy siłami brytyjskimi i amerykańskimi podczas wojny o niepodległość Stanów Zjednoczonych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-100013"/>
            <a:ext cx="7885113" cy="13620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800" dirty="0" smtClean="0">
                <a:latin typeface="GungsuhChe" pitchFamily="49" charset="-127"/>
                <a:ea typeface="GungsuhChe" pitchFamily="49" charset="-127"/>
              </a:rPr>
              <a:t>West point</a:t>
            </a:r>
            <a:endParaRPr lang="pl-PL" sz="48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288" y="981075"/>
            <a:ext cx="7885112" cy="1295400"/>
          </a:xfrm>
        </p:spPr>
        <p:txBody>
          <a:bodyPr>
            <a:no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pl-PL" sz="2100" dirty="0" smtClean="0"/>
              <a:t>Wyrazem uznania dla umiejętności inżynierskich Kościuszki było powierzenie mu budowy silnej twierdzy West Point nad </a:t>
            </a:r>
            <a:r>
              <a:rPr lang="pl-PL" sz="2100" dirty="0"/>
              <a:t>rzeką Hudson. Decyzję taką poparł naczelny wódz armii amerykańskiej, Jerzy Waszyngton</a:t>
            </a:r>
            <a:r>
              <a:rPr lang="pl-PL" sz="2100" dirty="0" smtClean="0"/>
              <a:t>. Obecnie twierdza ta </a:t>
            </a:r>
            <a:r>
              <a:rPr lang="pl-PL" sz="2100" dirty="0"/>
              <a:t>funkcjonuje jako Akademia Wojskowa Stanów </a:t>
            </a:r>
            <a:r>
              <a:rPr lang="pl-PL" sz="2100" dirty="0" smtClean="0"/>
              <a:t>Zjednoczonych (USMA).</a:t>
            </a:r>
            <a:endParaRPr lang="pl-PL" sz="2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9512" y="2408390"/>
            <a:ext cx="6403193" cy="42545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79513" y="2189616"/>
            <a:ext cx="6403192" cy="46921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Horyzont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421</TotalTime>
  <Words>860</Words>
  <Application>Microsoft Office PowerPoint</Application>
  <PresentationFormat>Pokaz na ekranie (4:3)</PresentationFormat>
  <Paragraphs>95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Aharoni</vt:lpstr>
      <vt:lpstr>Arabic Typesetting</vt:lpstr>
      <vt:lpstr>Arial</vt:lpstr>
      <vt:lpstr>Arial Narrow</vt:lpstr>
      <vt:lpstr>GungsuhChe</vt:lpstr>
      <vt:lpstr>Times New Roman</vt:lpstr>
      <vt:lpstr>Horyzont</vt:lpstr>
      <vt:lpstr>Prezentacja programu PowerPoint</vt:lpstr>
      <vt:lpstr>O kim mowa?</vt:lpstr>
      <vt:lpstr>SKĄD POCHODZIŁ TADEUSZ KOŚCIUSZKO?</vt:lpstr>
      <vt:lpstr>Prezentacja programu PowerPoint</vt:lpstr>
      <vt:lpstr>Prezentacja programu PowerPoint</vt:lpstr>
      <vt:lpstr>Prezentacja programu PowerPoint</vt:lpstr>
      <vt:lpstr>REJON RZEKI DELAWARE</vt:lpstr>
      <vt:lpstr>Fort ticonderoga</vt:lpstr>
      <vt:lpstr>West 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POWSTANIE KOŚCIUSZKOWSKIE</vt:lpstr>
      <vt:lpstr>BIBLIOGRAFIA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Basia</dc:creator>
  <cp:lastModifiedBy>n</cp:lastModifiedBy>
  <cp:revision>42</cp:revision>
  <dcterms:created xsi:type="dcterms:W3CDTF">2017-04-13T11:47:45Z</dcterms:created>
  <dcterms:modified xsi:type="dcterms:W3CDTF">2020-03-09T21:28:03Z</dcterms:modified>
</cp:coreProperties>
</file>