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75" r:id="rId13"/>
    <p:sldId id="272" r:id="rId14"/>
    <p:sldId id="264" r:id="rId15"/>
    <p:sldId id="265" r:id="rId16"/>
    <p:sldId id="266" r:id="rId17"/>
    <p:sldId id="267" r:id="rId18"/>
    <p:sldId id="271" r:id="rId19"/>
    <p:sldId id="268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244Q4AGJ7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tO04EXgUE&amp;t=0s&amp;index=40&amp;list=PLD018AC9B25A23E1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6AQXQGupQ&amp;list=PLD018AC9B25A23E16&amp;index=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fEySFqfy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Woda – najważniejszy związek w przyrodzie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Woda twarda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952327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Twardość wody to cecha, która jest zależna od stężenia kationów wapnia, magnezu oraz żelaza i manganu. </a:t>
            </a:r>
          </a:p>
          <a:p>
            <a:r>
              <a:rPr lang="pl-PL" dirty="0" smtClean="0"/>
              <a:t>Zawartość tych jonów ma wpływ na napięcie powierzchniowe wody – woda twarda trudniej zwilża powierzchnie. Twarda woda wymaga stosowania większych ilości mydła.</a:t>
            </a:r>
          </a:p>
          <a:p>
            <a:r>
              <a:rPr lang="pl-PL" dirty="0" smtClean="0"/>
              <a:t>Woda twarda powoduje osadzanie się kamienia kotłowego w urządzeniach, które podgrzewają wodę. </a:t>
            </a:r>
            <a:endParaRPr lang="pl-PL" dirty="0"/>
          </a:p>
        </p:txBody>
      </p:sp>
      <p:pic>
        <p:nvPicPr>
          <p:cNvPr id="18434" name="Picture 2" descr="Znalezione obrazy dla zapytania kamień kot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70335"/>
            <a:ext cx="7992888" cy="3087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Źródła zanieczyszczeń wód</a:t>
            </a:r>
            <a:endParaRPr lang="pl-PL" dirty="0"/>
          </a:p>
        </p:txBody>
      </p:sp>
      <p:pic>
        <p:nvPicPr>
          <p:cNvPr id="20482" name="Picture 2" descr="Znalezione obrazy dla zapytania wylewanie ścieków do r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32448" cy="226354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31409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Wylewanie ścieków przemysłowych do rzek</a:t>
            </a:r>
            <a:endParaRPr lang="pl-PL" dirty="0"/>
          </a:p>
        </p:txBody>
      </p:sp>
      <p:pic>
        <p:nvPicPr>
          <p:cNvPr id="20484" name="Picture 4" descr="Znalezione obrazy dla zapytania nawożenie pó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543300" cy="28765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652120" y="35010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Nawozy sztuczne stosowane w rolnictwie</a:t>
            </a:r>
            <a:endParaRPr lang="pl-PL" dirty="0"/>
          </a:p>
        </p:txBody>
      </p:sp>
      <p:pic>
        <p:nvPicPr>
          <p:cNvPr id="20486" name="Picture 6" descr="Znalezione obrazy dla zapytania odpady promieniotwórcze w morz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3350363" cy="250439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6309320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Odpady promieniotwórcze i metale ciężkie</a:t>
            </a:r>
            <a:endParaRPr lang="pl-PL" dirty="0"/>
          </a:p>
        </p:txBody>
      </p:sp>
      <p:pic>
        <p:nvPicPr>
          <p:cNvPr id="20488" name="Picture 8" descr="Znalezione obrazy dla zapytania katastrofa tankow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2849893" cy="213742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868144" y="630932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Paliwa, oleje, smary</a:t>
            </a:r>
            <a:endParaRPr lang="pl-PL" dirty="0"/>
          </a:p>
        </p:txBody>
      </p:sp>
      <p:pic>
        <p:nvPicPr>
          <p:cNvPr id="20490" name="Picture 10" descr="Znalezione obrazy dla zapytania mycie naczy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05063"/>
            <a:ext cx="2088232" cy="1536025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707904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Detergenty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www.youtube.com/watch?v=G244Q4AGJ7U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https://www.youtube.com/watch?v=RwtO04EXgUE&amp;t=0s&amp;index=40&amp;list=PLD018AC9B25A23E16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  <p:pic>
        <p:nvPicPr>
          <p:cNvPr id="21506" name="Picture 2" descr="Znalezione obrazy dla zapytania stany skupienia wody"/>
          <p:cNvPicPr>
            <a:picLocks noChangeAspect="1" noChangeArrowheads="1"/>
          </p:cNvPicPr>
          <p:nvPr/>
        </p:nvPicPr>
        <p:blipFill>
          <a:blip r:embed="rId2" cstate="print"/>
          <a:srcRect l="12200" t="19950" r="12988" b="5501"/>
          <a:stretch>
            <a:fillRect/>
          </a:stretch>
        </p:blipFill>
        <p:spPr bwMode="auto">
          <a:xfrm>
            <a:off x="514198" y="892046"/>
            <a:ext cx="7946233" cy="593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3"/>
            <a:ext cx="5482952" cy="1944216"/>
          </a:xfrm>
        </p:spPr>
        <p:txBody>
          <a:bodyPr/>
          <a:lstStyle/>
          <a:p>
            <a:r>
              <a:rPr lang="pl-PL" dirty="0" smtClean="0"/>
              <a:t>Podczas zamarzania zwiększa się objętość wody, co oznacza, że spada jej gęstość. </a:t>
            </a:r>
            <a:endParaRPr lang="pl-PL" dirty="0"/>
          </a:p>
        </p:txBody>
      </p:sp>
      <p:pic>
        <p:nvPicPr>
          <p:cNvPr id="22530" name="Picture 2" descr="Znalezione obrazy dla zapytania rozsadzona butelka z zamarzniętą wod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1"/>
            <a:ext cx="2267744" cy="4099875"/>
          </a:xfrm>
          <a:prstGeom prst="rect">
            <a:avLst/>
          </a:prstGeom>
          <a:noFill/>
        </p:spPr>
      </p:pic>
      <p:pic>
        <p:nvPicPr>
          <p:cNvPr id="22532" name="Picture 4" descr="Znalezione obrazy dla zapytania wietrzenie ska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707902" cy="2780928"/>
          </a:xfrm>
          <a:prstGeom prst="rect">
            <a:avLst/>
          </a:prstGeom>
          <a:noFill/>
        </p:spPr>
      </p:pic>
      <p:pic>
        <p:nvPicPr>
          <p:cNvPr id="22534" name="Picture 6" descr="Znalezione obrazy dla zapytania lód pływa po jezior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012701" cy="313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97281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Woda ma nieznaczenie większą gęstość w temperaturze 4</a:t>
            </a:r>
            <a:r>
              <a:rPr lang="pl-PL" baseline="30000" dirty="0" smtClean="0"/>
              <a:t>O</a:t>
            </a:r>
            <a:r>
              <a:rPr lang="pl-PL" dirty="0" smtClean="0"/>
              <a:t>C niż w 0</a:t>
            </a:r>
            <a:r>
              <a:rPr lang="pl-PL" baseline="30000" dirty="0" smtClean="0"/>
              <a:t>O</a:t>
            </a:r>
            <a:r>
              <a:rPr lang="pl-PL" dirty="0" smtClean="0"/>
              <a:t>C. Ta właściwość powoduje, że podczas mrozów woda o temperaturze 4</a:t>
            </a:r>
            <a:r>
              <a:rPr lang="pl-PL" baseline="30000" dirty="0" smtClean="0"/>
              <a:t>O</a:t>
            </a:r>
            <a:r>
              <a:rPr lang="pl-PL" dirty="0" smtClean="0"/>
              <a:t>C gromadzi się na dnie zbiorników wodnych, co umożliwia przeżycie roślinom i zwierzętom. </a:t>
            </a:r>
            <a:endParaRPr lang="pl-PL" dirty="0"/>
          </a:p>
        </p:txBody>
      </p:sp>
      <p:pic>
        <p:nvPicPr>
          <p:cNvPr id="23554" name="Picture 2" descr="Znalezione obrazy dla zapytania woda 4 stopnie"/>
          <p:cNvPicPr>
            <a:picLocks noChangeAspect="1" noChangeArrowheads="1"/>
          </p:cNvPicPr>
          <p:nvPr/>
        </p:nvPicPr>
        <p:blipFill>
          <a:blip r:embed="rId2" cstate="print"/>
          <a:srcRect l="15052" r="8529" b="9241"/>
          <a:stretch>
            <a:fillRect/>
          </a:stretch>
        </p:blipFill>
        <p:spPr bwMode="auto">
          <a:xfrm>
            <a:off x="827584" y="2609324"/>
            <a:ext cx="3312368" cy="4248676"/>
          </a:xfrm>
          <a:prstGeom prst="rect">
            <a:avLst/>
          </a:prstGeom>
          <a:noFill/>
        </p:spPr>
      </p:pic>
      <p:pic>
        <p:nvPicPr>
          <p:cNvPr id="23556" name="Picture 4" descr="Znalezione obrazy dla zapytania woda 4 stopnie"/>
          <p:cNvPicPr>
            <a:picLocks noChangeAspect="1" noChangeArrowheads="1"/>
          </p:cNvPicPr>
          <p:nvPr/>
        </p:nvPicPr>
        <p:blipFill>
          <a:blip r:embed="rId3" cstate="print"/>
          <a:srcRect l="14654" r="6293" b="9076"/>
          <a:stretch>
            <a:fillRect/>
          </a:stretch>
        </p:blipFill>
        <p:spPr bwMode="auto">
          <a:xfrm>
            <a:off x="4716016" y="2636912"/>
            <a:ext cx="3386687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8680"/>
            <a:ext cx="5940152" cy="630932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Pod normalnym ciśnieniem (1013hPa) woda wrze w temperaturze 100 </a:t>
            </a:r>
            <a:r>
              <a:rPr lang="pl-PL" baseline="30000" dirty="0" smtClean="0"/>
              <a:t>O</a:t>
            </a:r>
            <a:r>
              <a:rPr lang="pl-PL" dirty="0" smtClean="0"/>
              <a:t>C. Im mniejsze ciśnienie, tym woda będzie się gotować w niższej temperaturze: na Mount Blanc ciśnienie wynosi 600 </a:t>
            </a:r>
            <a:r>
              <a:rPr lang="pl-PL" dirty="0" err="1" smtClean="0"/>
              <a:t>hPa</a:t>
            </a:r>
            <a:r>
              <a:rPr lang="pl-PL" dirty="0" smtClean="0"/>
              <a:t>, a woda wrze w temperaturze około 86</a:t>
            </a:r>
            <a:r>
              <a:rPr lang="pl-PL" baseline="30000" dirty="0" smtClean="0"/>
              <a:t>O</a:t>
            </a:r>
            <a:r>
              <a:rPr lang="pl-PL" dirty="0" smtClean="0"/>
              <a:t>C. </a:t>
            </a:r>
          </a:p>
          <a:p>
            <a:r>
              <a:rPr lang="pl-PL" dirty="0" smtClean="0"/>
              <a:t>W szybkowarach potrawy gotują się krócej, bo są poddane działaniu wyższego ciśnienia, a więc woda osiąga temperaturę wyższą niż 100</a:t>
            </a:r>
            <a:r>
              <a:rPr lang="pl-PL" baseline="30000" dirty="0" smtClean="0"/>
              <a:t>O</a:t>
            </a:r>
            <a:r>
              <a:rPr lang="pl-PL" dirty="0" smtClean="0"/>
              <a:t>C. </a:t>
            </a:r>
            <a:endParaRPr lang="pl-PL" dirty="0"/>
          </a:p>
        </p:txBody>
      </p:sp>
      <p:pic>
        <p:nvPicPr>
          <p:cNvPr id="24578" name="Picture 2" descr="Znalezione obrazy dla zapytania szybko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96607"/>
            <a:ext cx="3275856" cy="3261393"/>
          </a:xfrm>
          <a:prstGeom prst="rect">
            <a:avLst/>
          </a:prstGeom>
          <a:noFill/>
        </p:spPr>
      </p:pic>
      <p:pic>
        <p:nvPicPr>
          <p:cNvPr id="24580" name="Picture 4" descr="Znalezione obrazy dla zapytania wrzenie w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3419872" cy="244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4978896" cy="1143000"/>
          </a:xfrm>
        </p:spPr>
        <p:txBody>
          <a:bodyPr/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5338936" cy="5877272"/>
          </a:xfrm>
        </p:spPr>
        <p:txBody>
          <a:bodyPr>
            <a:normAutofit/>
          </a:bodyPr>
          <a:lstStyle/>
          <a:p>
            <a:r>
              <a:rPr lang="pl-PL" dirty="0" smtClean="0"/>
              <a:t>Cząsteczka wody jest dipolem – ma dwa bieguny (dodatni i ujemny). Dzięki temu łatwo rozpuszcza substancje złożone z jonów.</a:t>
            </a:r>
          </a:p>
          <a:p>
            <a:r>
              <a:rPr lang="pl-PL" dirty="0" smtClean="0"/>
              <a:t>Między cząsteczkami wody w ciele stałym powstają wiązania wodorowe. Cząsteczki są poukładane jak mozaika i połączone między sobą. </a:t>
            </a:r>
          </a:p>
          <a:p>
            <a:endParaRPr lang="pl-PL" dirty="0"/>
          </a:p>
        </p:txBody>
      </p:sp>
      <p:pic>
        <p:nvPicPr>
          <p:cNvPr id="28674" name="Picture 2" descr="Znalezione obrazy dla zapytania cząsteczka w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75857" cy="2448272"/>
          </a:xfrm>
          <a:prstGeom prst="rect">
            <a:avLst/>
          </a:prstGeom>
          <a:noFill/>
        </p:spPr>
      </p:pic>
      <p:pic>
        <p:nvPicPr>
          <p:cNvPr id="28676" name="Picture 4" descr="Znalezione obrazy dla zapytania wiązania wodorowe między cząsteczkami w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108" y="2924944"/>
            <a:ext cx="3367892" cy="373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Racjonalne gospodarowanie wodą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Tworzenie zbiorników retencyjnych</a:t>
            </a:r>
          </a:p>
          <a:p>
            <a:r>
              <a:rPr lang="pl-PL" dirty="0" smtClean="0"/>
              <a:t>Wdrażanie technologii mających na celu oszczędzanie wody: stosowanie obiegów zamkniętych wody tam gdzie to możliwe</a:t>
            </a:r>
          </a:p>
          <a:p>
            <a:r>
              <a:rPr lang="pl-PL" dirty="0" smtClean="0"/>
              <a:t>Właściwe oczyszczanie wody przez przedsiębiorstwa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Cele lekcji (co musisz umieć, rozumieć, potrafić):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Znać właściwości wody, jej znaczenie i rodzaje wód w przyrodzie w przyrodzie.</a:t>
            </a:r>
          </a:p>
          <a:p>
            <a:r>
              <a:rPr lang="pl-PL" dirty="0" smtClean="0"/>
              <a:t>Znać zasady racjonalnego gospodarowania wodą, źródła zanieczyszczeń wody i sposoby jej oczyszczania</a:t>
            </a:r>
          </a:p>
          <a:p>
            <a:r>
              <a:rPr lang="pl-PL" dirty="0" smtClean="0"/>
              <a:t>Znać definicje wody destylowanej</a:t>
            </a:r>
          </a:p>
          <a:p>
            <a:r>
              <a:rPr lang="pl-PL" dirty="0" smtClean="0"/>
              <a:t>Rozumieć wpływa ciśnienia atmosferycznego na wartość temperatury wrzenia wody.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https://www.youtube.com/watch?v=Pz6AQXQGupQ&amp;list=PLD018AC9B25A23E16&amp;index=96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pl-PL" dirty="0" smtClean="0"/>
              <a:t>Gdzie znajduje się woda?</a:t>
            </a:r>
            <a:endParaRPr lang="pl-PL" dirty="0"/>
          </a:p>
        </p:txBody>
      </p:sp>
      <p:pic>
        <p:nvPicPr>
          <p:cNvPr id="1026" name="Picture 2" descr="Znalezione obrazy dla zapytania woda w przyrodzie"/>
          <p:cNvPicPr>
            <a:picLocks noChangeAspect="1" noChangeArrowheads="1"/>
          </p:cNvPicPr>
          <p:nvPr/>
        </p:nvPicPr>
        <p:blipFill>
          <a:blip r:embed="rId2" cstate="print"/>
          <a:srcRect t="5100" b="16841"/>
          <a:stretch>
            <a:fillRect/>
          </a:stretch>
        </p:blipFill>
        <p:spPr bwMode="auto">
          <a:xfrm>
            <a:off x="395536" y="618868"/>
            <a:ext cx="7992888" cy="623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2"/>
              </a:rPr>
              <a:t>https://www.youtube.com/watch?v=EXfEySFqfyQ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pl-PL" dirty="0" smtClean="0"/>
              <a:t>Woda słodka na świecie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2120" y="980728"/>
            <a:ext cx="3312368" cy="5145435"/>
          </a:xfrm>
        </p:spPr>
        <p:txBody>
          <a:bodyPr/>
          <a:lstStyle/>
          <a:p>
            <a:r>
              <a:rPr lang="pl-PL" dirty="0" smtClean="0"/>
              <a:t>Pomimo, że 73% powierzchni Ziemi pokrywa woda, tylko 3% to woda słodka. W wielu krajach brakuje wody pitnej, a jej ceny są bardzo wysokie. </a:t>
            </a:r>
            <a:endParaRPr lang="pl-PL" dirty="0"/>
          </a:p>
        </p:txBody>
      </p:sp>
      <p:pic>
        <p:nvPicPr>
          <p:cNvPr id="25602" name="Picture 2" descr="Znalezione obrazy dla zapytania woda słodka na ziemi"/>
          <p:cNvPicPr>
            <a:picLocks noChangeAspect="1" noChangeArrowheads="1"/>
          </p:cNvPicPr>
          <p:nvPr/>
        </p:nvPicPr>
        <p:blipFill>
          <a:blip r:embed="rId2" cstate="print"/>
          <a:srcRect l="12393" r="3332"/>
          <a:stretch>
            <a:fillRect/>
          </a:stretch>
        </p:blipFill>
        <p:spPr bwMode="auto">
          <a:xfrm>
            <a:off x="0" y="1052736"/>
            <a:ext cx="5688632" cy="449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mineralna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Woda mineralna to woda zawierająca rozpuszczone substancje stałe i gazowe, potrzebne do właściwego funkcjonowania ludzkiego organizmu. Woda mineralna musi zawierać przynajmniej 0,1% substancji mineralnych. </a:t>
            </a:r>
            <a:endParaRPr lang="pl-PL" dirty="0"/>
          </a:p>
        </p:txBody>
      </p:sp>
      <p:pic>
        <p:nvPicPr>
          <p:cNvPr id="27650" name="Picture 2" descr="Znalezione obrazy dla zapytania ujęcie wody mineralnej"/>
          <p:cNvPicPr>
            <a:picLocks noChangeAspect="1" noChangeArrowheads="1"/>
          </p:cNvPicPr>
          <p:nvPr/>
        </p:nvPicPr>
        <p:blipFill>
          <a:blip r:embed="rId2" cstate="print"/>
          <a:srcRect l="20520" r="21161"/>
          <a:stretch>
            <a:fillRect/>
          </a:stretch>
        </p:blipFill>
        <p:spPr bwMode="auto">
          <a:xfrm>
            <a:off x="4788024" y="1268760"/>
            <a:ext cx="3888432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Do czego potrzebna jest woda?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108720"/>
          </a:xfrm>
        </p:spPr>
        <p:txBody>
          <a:bodyPr/>
          <a:lstStyle/>
          <a:p>
            <a:r>
              <a:rPr lang="pl-PL" dirty="0" smtClean="0"/>
              <a:t>Woda bierze udział we wszystkich procesach zachodzących w środowisku. </a:t>
            </a:r>
            <a:endParaRPr lang="pl-PL" dirty="0"/>
          </a:p>
        </p:txBody>
      </p:sp>
      <p:pic>
        <p:nvPicPr>
          <p:cNvPr id="16386" name="Picture 2" descr="Znalezione obrazy dla zapytania woda w organizmach żyw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3846"/>
            <a:ext cx="8991026" cy="449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Zawartość wody w ciele człowieka</a:t>
            </a:r>
            <a:endParaRPr lang="pl-PL" dirty="0"/>
          </a:p>
        </p:txBody>
      </p:sp>
      <p:pic>
        <p:nvPicPr>
          <p:cNvPr id="17410" name="Picture 2" descr="Znalezione obrazy dla zapytania woda w ciele człowi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25750" cy="418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Woda destylowana a woda wodociągowa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Woda destylowana to woda pozbawiona wszelkich związków chemicznych (soli mineralnych, rozpuszczonych gazów). Powstaje z wody wodociągowej w procesie destylacji. Stosowana jest do produkcji leków, w laboratoriach chemicznych, żelazkach, nawilżaczach powietrza.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483</Words>
  <Application>Microsoft Office PowerPoint</Application>
  <PresentationFormat>Pokaz na ekranie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Woda – najważniejszy związek w przyrodzie</vt:lpstr>
      <vt:lpstr>Cele lekcji (co musisz umieć, rozumieć, potrafić):</vt:lpstr>
      <vt:lpstr>Gdzie znajduje się woda?</vt:lpstr>
      <vt:lpstr>Slajd 4</vt:lpstr>
      <vt:lpstr>Woda słodka na świecie</vt:lpstr>
      <vt:lpstr>Woda mineralna</vt:lpstr>
      <vt:lpstr>Do czego potrzebna jest woda?</vt:lpstr>
      <vt:lpstr>Zawartość wody w ciele człowieka</vt:lpstr>
      <vt:lpstr>Woda destylowana a woda wodociągowa</vt:lpstr>
      <vt:lpstr>Woda twarda</vt:lpstr>
      <vt:lpstr>Źródła zanieczyszczeń wód</vt:lpstr>
      <vt:lpstr>Slajd 12</vt:lpstr>
      <vt:lpstr>Slajd 13</vt:lpstr>
      <vt:lpstr>Właściwości wody</vt:lpstr>
      <vt:lpstr>Właściwości wody</vt:lpstr>
      <vt:lpstr>Właściwości wody</vt:lpstr>
      <vt:lpstr>Właściwości wody</vt:lpstr>
      <vt:lpstr>Właściwości wody</vt:lpstr>
      <vt:lpstr>Racjonalne gospodarowanie wodą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 – najważniejszy związek w przyrodzie</dc:title>
  <dc:creator>Ania</dc:creator>
  <cp:lastModifiedBy>Ania</cp:lastModifiedBy>
  <cp:revision>10</cp:revision>
  <dcterms:created xsi:type="dcterms:W3CDTF">2017-12-26T09:43:37Z</dcterms:created>
  <dcterms:modified xsi:type="dcterms:W3CDTF">2019-03-19T11:47:07Z</dcterms:modified>
</cp:coreProperties>
</file>