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25.05.2020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Estry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lekcji: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Znać pojęcia: estry, grupa estrowa</a:t>
            </a:r>
          </a:p>
          <a:p>
            <a:r>
              <a:rPr lang="pl-PL" dirty="0" smtClean="0"/>
              <a:t>Wyjaśnić mechanizm reakcji estryfikacji</a:t>
            </a:r>
          </a:p>
          <a:p>
            <a:r>
              <a:rPr lang="pl-PL" dirty="0" smtClean="0"/>
              <a:t>Podać nazwy i wzory: strukturalne, </a:t>
            </a:r>
            <a:r>
              <a:rPr lang="pl-PL" dirty="0" err="1" smtClean="0"/>
              <a:t>półstrukturalne</a:t>
            </a:r>
            <a:r>
              <a:rPr lang="pl-PL" dirty="0" smtClean="0"/>
              <a:t> i  sumaryczne estrów</a:t>
            </a:r>
          </a:p>
          <a:p>
            <a:r>
              <a:rPr lang="pl-PL" dirty="0" smtClean="0"/>
              <a:t>Znać właściwości i zastosowania estrów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Estry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</p:spPr>
        <p:txBody>
          <a:bodyPr/>
          <a:lstStyle/>
          <a:p>
            <a:r>
              <a:rPr lang="pl-PL" dirty="0" smtClean="0"/>
              <a:t>Estry to grupa związków chemicznych, które są pochodnymi kwasów i alkoholi.</a:t>
            </a:r>
          </a:p>
          <a:p>
            <a:r>
              <a:rPr lang="pl-PL" dirty="0" smtClean="0"/>
              <a:t>W cząsteczce estrów znajduje się grupa funkcyjna – grupa estrowa.</a:t>
            </a:r>
            <a:endParaRPr lang="pl-PL" dirty="0"/>
          </a:p>
        </p:txBody>
      </p:sp>
      <p:pic>
        <p:nvPicPr>
          <p:cNvPr id="1026" name="Picture 2" descr="Znalezione obrazy dla zapytania grupa estrow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904376"/>
            <a:ext cx="6912768" cy="25524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Otrzymywanie estrów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1180728"/>
          </a:xfrm>
        </p:spPr>
        <p:txBody>
          <a:bodyPr/>
          <a:lstStyle/>
          <a:p>
            <a:r>
              <a:rPr lang="pl-PL" dirty="0" smtClean="0"/>
              <a:t>Estry otrzymujemy w reakcji estryfikacji. Produktami tej reakcji są ester i woda:</a:t>
            </a:r>
            <a:endParaRPr lang="pl-PL" dirty="0"/>
          </a:p>
        </p:txBody>
      </p:sp>
      <p:pic>
        <p:nvPicPr>
          <p:cNvPr id="16386" name="Picture 2" descr="Znalezione obrazy dla zapytania reakcja estryfikacj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481043"/>
            <a:ext cx="7200800" cy="4376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Otrzymywanie estrów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Katalizatorem reakcji estryfikacji jest stężony kwas siarkowy (VI). </a:t>
            </a:r>
          </a:p>
          <a:p>
            <a:r>
              <a:rPr lang="pl-PL" dirty="0" smtClean="0"/>
              <a:t>W grupie estrowej jeden atom tlenu pochodzi od kwasu karboksylowego, a drugi od alkoholu. 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Nazewnictwo estrów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Nazwa estru składa się z dwóch wyrazów. Pierwszy pochodzi od kwasu karboksylowego, który tworzy ester. Drugi wyraz określa alkil pochodzący od alkoholu:</a:t>
            </a:r>
          </a:p>
          <a:p>
            <a:r>
              <a:rPr lang="pl-PL" dirty="0" smtClean="0"/>
              <a:t>Kwas metanowy + metanol </a:t>
            </a: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err="1" smtClean="0">
                <a:sym typeface="Wingdings" pitchFamily="2" charset="2"/>
              </a:rPr>
              <a:t>metanian</a:t>
            </a:r>
            <a:r>
              <a:rPr lang="pl-PL" dirty="0" smtClean="0">
                <a:sym typeface="Wingdings" pitchFamily="2" charset="2"/>
              </a:rPr>
              <a:t> metylu</a:t>
            </a:r>
          </a:p>
          <a:p>
            <a:r>
              <a:rPr lang="pl-PL" dirty="0" smtClean="0">
                <a:sym typeface="Wingdings" pitchFamily="2" charset="2"/>
              </a:rPr>
              <a:t>Kwas butanowy + etanol  </a:t>
            </a:r>
            <a:r>
              <a:rPr lang="pl-PL" dirty="0" err="1" smtClean="0">
                <a:sym typeface="Wingdings" pitchFamily="2" charset="2"/>
              </a:rPr>
              <a:t>butnanian</a:t>
            </a:r>
            <a:r>
              <a:rPr lang="pl-PL" dirty="0" smtClean="0">
                <a:sym typeface="Wingdings" pitchFamily="2" charset="2"/>
              </a:rPr>
              <a:t> etylu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dirty="0" smtClean="0"/>
              <a:t>Wzór ogólny estrów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952328"/>
          </a:xfrm>
        </p:spPr>
        <p:txBody>
          <a:bodyPr/>
          <a:lstStyle/>
          <a:p>
            <a:r>
              <a:rPr lang="pl-PL" dirty="0" smtClean="0"/>
              <a:t>R1 – część pochodząca od kwasu karboksylowego</a:t>
            </a:r>
          </a:p>
          <a:p>
            <a:r>
              <a:rPr lang="pl-PL" dirty="0" smtClean="0"/>
              <a:t>R2 – część pochodząca od alkoholu</a:t>
            </a:r>
            <a:endParaRPr lang="pl-PL" dirty="0"/>
          </a:p>
        </p:txBody>
      </p:sp>
      <p:pic>
        <p:nvPicPr>
          <p:cNvPr id="18434" name="Picture 2" descr="Znalezione obrazy dla zapytania wzÃ³r ogÃ³lny estrÃ³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196752"/>
            <a:ext cx="6176524" cy="229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Właściwości estrów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Estry niższych kwasów karboksylowych są bezbarwnymi, lotnymi cieczami, słabo rozpuszczalnymi  w wodzie, o przyjemnym kwiatowym lub owocowym zapachu. </a:t>
            </a:r>
          </a:p>
          <a:p>
            <a:r>
              <a:rPr lang="pl-PL" dirty="0" smtClean="0"/>
              <a:t>Estry kwasów organicznych o dłuższych łańcuchach węglowych występują w przyrodzie w postaci wosków. </a:t>
            </a:r>
          </a:p>
          <a:p>
            <a:r>
              <a:rPr lang="pl-PL" dirty="0" smtClean="0"/>
              <a:t>Estry ulegają reakcji spalania:</a:t>
            </a:r>
          </a:p>
          <a:p>
            <a:pPr algn="ctr">
              <a:buNone/>
            </a:pPr>
            <a:r>
              <a:rPr lang="pl-PL" dirty="0" smtClean="0"/>
              <a:t>CH</a:t>
            </a:r>
            <a:r>
              <a:rPr lang="pl-PL" baseline="-25000" dirty="0" smtClean="0"/>
              <a:t>3</a:t>
            </a:r>
            <a:r>
              <a:rPr lang="pl-PL" dirty="0" smtClean="0"/>
              <a:t>COOC</a:t>
            </a:r>
            <a:r>
              <a:rPr lang="pl-PL" baseline="-25000" dirty="0" smtClean="0"/>
              <a:t>4</a:t>
            </a:r>
            <a:r>
              <a:rPr lang="pl-PL" dirty="0" smtClean="0"/>
              <a:t>H</a:t>
            </a:r>
            <a:r>
              <a:rPr lang="pl-PL" baseline="-25000" dirty="0" smtClean="0"/>
              <a:t>9</a:t>
            </a:r>
            <a:r>
              <a:rPr lang="pl-PL" dirty="0" smtClean="0"/>
              <a:t> + 8O</a:t>
            </a:r>
            <a:r>
              <a:rPr lang="pl-PL" baseline="-25000" dirty="0" smtClean="0"/>
              <a:t>2</a:t>
            </a:r>
            <a:r>
              <a:rPr lang="pl-PL" dirty="0" smtClean="0"/>
              <a:t> </a:t>
            </a:r>
            <a:r>
              <a:rPr lang="pl-PL" dirty="0" smtClean="0">
                <a:sym typeface="Wingdings" pitchFamily="2" charset="2"/>
              </a:rPr>
              <a:t> 6CO</a:t>
            </a:r>
            <a:r>
              <a:rPr lang="pl-PL" baseline="-25000" dirty="0" smtClean="0">
                <a:sym typeface="Wingdings" pitchFamily="2" charset="2"/>
              </a:rPr>
              <a:t>2</a:t>
            </a:r>
            <a:r>
              <a:rPr lang="pl-PL" dirty="0" smtClean="0">
                <a:sym typeface="Wingdings" pitchFamily="2" charset="2"/>
              </a:rPr>
              <a:t> + 6H</a:t>
            </a:r>
            <a:r>
              <a:rPr lang="pl-PL" baseline="-25000" dirty="0" smtClean="0">
                <a:sym typeface="Wingdings" pitchFamily="2" charset="2"/>
              </a:rPr>
              <a:t>2</a:t>
            </a:r>
            <a:r>
              <a:rPr lang="pl-PL" dirty="0" smtClean="0">
                <a:sym typeface="Wingdings" pitchFamily="2" charset="2"/>
              </a:rPr>
              <a:t>O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Zastosowanie estrów</a:t>
            </a:r>
            <a:endParaRPr lang="pl-PL" dirty="0"/>
          </a:p>
        </p:txBody>
      </p:sp>
      <p:pic>
        <p:nvPicPr>
          <p:cNvPr id="20482" name="Picture 2" descr="Znalezione obrazy dla zapytania kosmetyki pachnÄ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4318176" cy="3240360"/>
          </a:xfrm>
          <a:prstGeom prst="rect">
            <a:avLst/>
          </a:prstGeom>
          <a:noFill/>
        </p:spPr>
      </p:pic>
      <p:pic>
        <p:nvPicPr>
          <p:cNvPr id="20484" name="Picture 4" descr="Znalezione obrazy dla zapytania aromaty do cia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5622" y="3717032"/>
            <a:ext cx="4213322" cy="2617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210</Words>
  <Application>Microsoft Office PowerPoint</Application>
  <PresentationFormat>Pokaz na ekranie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Estry</vt:lpstr>
      <vt:lpstr>Cele lekcji:</vt:lpstr>
      <vt:lpstr>Estry </vt:lpstr>
      <vt:lpstr>Otrzymywanie estrów</vt:lpstr>
      <vt:lpstr>Otrzymywanie estrów</vt:lpstr>
      <vt:lpstr>Nazewnictwo estrów</vt:lpstr>
      <vt:lpstr>Wzór ogólny estrów</vt:lpstr>
      <vt:lpstr>Właściwości estrów</vt:lpstr>
      <vt:lpstr>Zastosowanie estrów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Estry</dc:title>
  <dc:creator>Ania</dc:creator>
  <cp:lastModifiedBy>Ania</cp:lastModifiedBy>
  <cp:revision>5</cp:revision>
  <dcterms:created xsi:type="dcterms:W3CDTF">2018-07-11T14:26:42Z</dcterms:created>
  <dcterms:modified xsi:type="dcterms:W3CDTF">2020-05-25T11:31:49Z</dcterms:modified>
</cp:coreProperties>
</file>