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Wyższe kwasy karboksylowe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Reakcja kwasu stearynowego z zasadą </a:t>
            </a:r>
            <a:r>
              <a:rPr lang="pl-PL" dirty="0" smtClean="0"/>
              <a:t>sodową – doświadczenie opisane w podręczniku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Kwas stearynowy i inne wyższe kwasy karboksylowe reaguje z wodorotlenkiem sodu. Produktem tej reakcji jest mydło sodowe – stearynian sodu. </a:t>
            </a:r>
          </a:p>
          <a:p>
            <a:pPr algn="ctr">
              <a:buNone/>
            </a:pPr>
            <a:r>
              <a:rPr lang="pl-PL" dirty="0" err="1" smtClean="0"/>
              <a:t>NaOH</a:t>
            </a:r>
            <a:r>
              <a:rPr lang="pl-PL" dirty="0" smtClean="0"/>
              <a:t> + C</a:t>
            </a:r>
            <a:r>
              <a:rPr lang="pl-PL" baseline="-25000" dirty="0" smtClean="0"/>
              <a:t>17</a:t>
            </a:r>
            <a:r>
              <a:rPr lang="pl-PL" dirty="0" smtClean="0"/>
              <a:t>H</a:t>
            </a:r>
            <a:r>
              <a:rPr lang="pl-PL" baseline="-25000" dirty="0" smtClean="0"/>
              <a:t>35</a:t>
            </a:r>
            <a:r>
              <a:rPr lang="pl-PL" dirty="0" smtClean="0"/>
              <a:t>COOH </a:t>
            </a:r>
            <a:r>
              <a:rPr lang="pl-PL" dirty="0" smtClean="0">
                <a:sym typeface="Wingdings" pitchFamily="2" charset="2"/>
              </a:rPr>
              <a:t> C</a:t>
            </a:r>
            <a:r>
              <a:rPr lang="pl-PL" baseline="-25000" dirty="0" smtClean="0">
                <a:sym typeface="Wingdings" pitchFamily="2" charset="2"/>
              </a:rPr>
              <a:t>17</a:t>
            </a:r>
            <a:r>
              <a:rPr lang="pl-PL" dirty="0" smtClean="0">
                <a:sym typeface="Wingdings" pitchFamily="2" charset="2"/>
              </a:rPr>
              <a:t>H</a:t>
            </a:r>
            <a:r>
              <a:rPr lang="pl-PL" baseline="-25000" dirty="0" smtClean="0">
                <a:sym typeface="Wingdings" pitchFamily="2" charset="2"/>
              </a:rPr>
              <a:t>35</a:t>
            </a:r>
            <a:r>
              <a:rPr lang="pl-PL" dirty="0" smtClean="0">
                <a:sym typeface="Wingdings" pitchFamily="2" charset="2"/>
              </a:rPr>
              <a:t>COONa + H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O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Mydła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Mydła to sole wyższych kwasów karboksylowych. Mydła sodowe i potasowe są rozpuszczalne w wodzie, pozostałe są trudno rozpuszczalne. 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Zastosowanie wyższych kwasów karboksylowych</a:t>
            </a:r>
            <a:endParaRPr lang="pl-PL" dirty="0"/>
          </a:p>
        </p:txBody>
      </p:sp>
      <p:pic>
        <p:nvPicPr>
          <p:cNvPr id="20482" name="Picture 2" descr="Znalezione obrazy dla zapytania g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95625" cy="2381250"/>
          </a:xfrm>
          <a:prstGeom prst="rect">
            <a:avLst/>
          </a:prstGeom>
          <a:noFill/>
        </p:spPr>
      </p:pic>
      <p:pic>
        <p:nvPicPr>
          <p:cNvPr id="20484" name="Picture 4" descr="Znalezione obrazy dla zapytania kosmetyki do my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48099"/>
            <a:ext cx="5286375" cy="3009901"/>
          </a:xfrm>
          <a:prstGeom prst="rect">
            <a:avLst/>
          </a:prstGeom>
          <a:noFill/>
        </p:spPr>
      </p:pic>
      <p:pic>
        <p:nvPicPr>
          <p:cNvPr id="20486" name="Picture 6" descr="Znalezione obrazy dla zapytania Åwie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433661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lekcji: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Znać pojęcie: wyższe kwasy karboksylowe</a:t>
            </a:r>
          </a:p>
          <a:p>
            <a:r>
              <a:rPr lang="pl-PL" dirty="0" smtClean="0"/>
              <a:t>Znać nazwy i wzory wybranych kwasów nasyconych i nienasyconych oraz ich właściwości i zastosowania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Wyższe kwasy karboksylowe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Wyższe kwasy karboksylowe to kwasy o długich łańcuchach węglowych. Nazywane są też kwasami tłuszczowymi, bo można je wyodrębnić z tłuszczów. </a:t>
            </a:r>
          </a:p>
          <a:p>
            <a:r>
              <a:rPr lang="pl-PL" dirty="0" smtClean="0"/>
              <a:t>Do wyższych kwasów karboksylowych należą:</a:t>
            </a:r>
          </a:p>
          <a:p>
            <a:pPr>
              <a:buNone/>
            </a:pPr>
            <a:r>
              <a:rPr lang="pl-PL" dirty="0" smtClean="0"/>
              <a:t>Kwas palmitynowy – C</a:t>
            </a:r>
            <a:r>
              <a:rPr lang="pl-PL" baseline="-25000" dirty="0" smtClean="0"/>
              <a:t>15</a:t>
            </a:r>
            <a:r>
              <a:rPr lang="pl-PL" dirty="0" smtClean="0"/>
              <a:t>H</a:t>
            </a:r>
            <a:r>
              <a:rPr lang="pl-PL" baseline="-25000" dirty="0" smtClean="0"/>
              <a:t>31</a:t>
            </a:r>
            <a:r>
              <a:rPr lang="pl-PL" dirty="0" smtClean="0"/>
              <a:t>COOH</a:t>
            </a:r>
          </a:p>
          <a:p>
            <a:pPr>
              <a:buNone/>
            </a:pPr>
            <a:r>
              <a:rPr lang="pl-PL" dirty="0" smtClean="0"/>
              <a:t>Kwas stearynowy – C</a:t>
            </a:r>
            <a:r>
              <a:rPr lang="pl-PL" baseline="-25000" dirty="0" smtClean="0"/>
              <a:t>17</a:t>
            </a:r>
            <a:r>
              <a:rPr lang="pl-PL" dirty="0" smtClean="0"/>
              <a:t>H</a:t>
            </a:r>
            <a:r>
              <a:rPr lang="pl-PL" baseline="-25000" dirty="0" smtClean="0"/>
              <a:t>35</a:t>
            </a:r>
            <a:r>
              <a:rPr lang="pl-PL" dirty="0" smtClean="0"/>
              <a:t>COOH</a:t>
            </a:r>
          </a:p>
          <a:p>
            <a:pPr>
              <a:buNone/>
            </a:pPr>
            <a:r>
              <a:rPr lang="pl-PL" dirty="0" smtClean="0"/>
              <a:t>Kwas oleinowy – C</a:t>
            </a:r>
            <a:r>
              <a:rPr lang="pl-PL" baseline="-25000" dirty="0" smtClean="0"/>
              <a:t>17</a:t>
            </a:r>
            <a:r>
              <a:rPr lang="pl-PL" dirty="0" smtClean="0"/>
              <a:t>H</a:t>
            </a:r>
            <a:r>
              <a:rPr lang="pl-PL" baseline="-25000" dirty="0" smtClean="0"/>
              <a:t>33</a:t>
            </a:r>
            <a:r>
              <a:rPr lang="pl-PL" dirty="0" smtClean="0"/>
              <a:t>COOH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Badanie właściwości wyższych kwasów </a:t>
            </a:r>
            <a:r>
              <a:rPr lang="pl-PL" dirty="0" smtClean="0"/>
              <a:t>karboksylowych- doświadczenie opisane w podręczniku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Reakcje spalania wyższych kwasów karboksylowych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Spalanie kwasu palmitynowego:</a:t>
            </a:r>
          </a:p>
          <a:p>
            <a:r>
              <a:rPr lang="pl-PL" dirty="0" smtClean="0"/>
              <a:t>C</a:t>
            </a:r>
            <a:r>
              <a:rPr lang="pl-PL" baseline="-25000" dirty="0" smtClean="0"/>
              <a:t>15</a:t>
            </a:r>
            <a:r>
              <a:rPr lang="pl-PL" dirty="0" smtClean="0"/>
              <a:t>H</a:t>
            </a:r>
            <a:r>
              <a:rPr lang="pl-PL" baseline="-25000" dirty="0" smtClean="0"/>
              <a:t>31</a:t>
            </a:r>
            <a:r>
              <a:rPr lang="pl-PL" dirty="0" smtClean="0"/>
              <a:t>COOH + 23O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 16CO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 + 16H</a:t>
            </a:r>
            <a:r>
              <a:rPr lang="pl-PL" baseline="-25000" dirty="0" smtClean="0">
                <a:sym typeface="Wingdings" pitchFamily="2" charset="2"/>
              </a:rPr>
              <a:t>2</a:t>
            </a:r>
            <a:r>
              <a:rPr lang="pl-PL" dirty="0" smtClean="0">
                <a:sym typeface="Wingdings" pitchFamily="2" charset="2"/>
              </a:rPr>
              <a:t>O</a:t>
            </a:r>
          </a:p>
          <a:p>
            <a:r>
              <a:rPr lang="pl-PL" dirty="0" smtClean="0">
                <a:sym typeface="Wingdings" pitchFamily="2" charset="2"/>
              </a:rPr>
              <a:t>Reakcja spalania kwasu </a:t>
            </a:r>
            <a:r>
              <a:rPr lang="pl-PL" dirty="0" smtClean="0">
                <a:sym typeface="Wingdings" pitchFamily="2" charset="2"/>
              </a:rPr>
              <a:t>stearynowego (uzupełnij reakcję)</a:t>
            </a:r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r>
              <a:rPr lang="pl-PL" dirty="0" smtClean="0">
                <a:sym typeface="Wingdings" pitchFamily="2" charset="2"/>
              </a:rPr>
              <a:t>Reakcja spalania kwasu oleinowego</a:t>
            </a:r>
            <a:r>
              <a:rPr lang="pl-PL" dirty="0" smtClean="0">
                <a:sym typeface="Wingdings" pitchFamily="2" charset="2"/>
              </a:rPr>
              <a:t>: (uzupełnij reakcję)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Reakcje wyższych kwasów karboksylowych z manganianem (VII) potasu lub wodą </a:t>
            </a:r>
            <a:r>
              <a:rPr lang="pl-PL" dirty="0" smtClean="0"/>
              <a:t>bromową – doświadczenie opisane w podręczniku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Reakcje kwasu oleinowego z wodą bromową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pl-PL" dirty="0" smtClean="0"/>
              <a:t>Tylko kwas oleinowy odbarwia wodę bromową, jednocześnie zmieniając stan skupienia na stały, co wskazuje, że w cząsteczce kwasu oleinowego występuje wiązanie podwójne. </a:t>
            </a:r>
            <a:endParaRPr lang="pl-PL" dirty="0"/>
          </a:p>
        </p:txBody>
      </p:sp>
      <p:pic>
        <p:nvPicPr>
          <p:cNvPr id="1026" name="Picture 2" descr="Znalezione obrazy dla zapytania reakcja kwasu oleinowego z wodÄ bromowÄ"/>
          <p:cNvPicPr>
            <a:picLocks noChangeAspect="1" noChangeArrowheads="1"/>
          </p:cNvPicPr>
          <p:nvPr/>
        </p:nvPicPr>
        <p:blipFill>
          <a:blip r:embed="rId2" cstate="print"/>
          <a:srcRect t="60899"/>
          <a:stretch>
            <a:fillRect/>
          </a:stretch>
        </p:blipFill>
        <p:spPr bwMode="auto">
          <a:xfrm>
            <a:off x="0" y="4509120"/>
            <a:ext cx="9144000" cy="2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Reakcje wyższych kwasów karboksylowych z magnezem i tlenkiem miedzi (II</a:t>
            </a:r>
            <a:r>
              <a:rPr lang="pl-PL" dirty="0" smtClean="0"/>
              <a:t>) – doświadczenie opisane w podręczniku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Reakcje nie zachodzą – wyższe kwasy karboksylowe nie reagują z metalami i tlenkami metali.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266</Words>
  <Application>Microsoft Office PowerPoint</Application>
  <PresentationFormat>Pokaz na ekranie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Wyższe kwasy karboksylowe</vt:lpstr>
      <vt:lpstr>Cele lekcji:</vt:lpstr>
      <vt:lpstr>Wyższe kwasy karboksylowe</vt:lpstr>
      <vt:lpstr>Doświadczenie</vt:lpstr>
      <vt:lpstr>Reakcje spalania wyższych kwasów karboksylowych</vt:lpstr>
      <vt:lpstr>Doświadczenie</vt:lpstr>
      <vt:lpstr>Reakcje kwasu oleinowego z wodą bromową</vt:lpstr>
      <vt:lpstr>Doświadczenie</vt:lpstr>
      <vt:lpstr>Wniosek</vt:lpstr>
      <vt:lpstr>Doświadczenie</vt:lpstr>
      <vt:lpstr>Wniosek</vt:lpstr>
      <vt:lpstr>Mydła</vt:lpstr>
      <vt:lpstr>Zastosowanie wyższych kwasów karboksylowych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Wyższe kwasy karboksylowe</dc:title>
  <dc:creator>Ania</dc:creator>
  <cp:lastModifiedBy>Ania</cp:lastModifiedBy>
  <cp:revision>4</cp:revision>
  <dcterms:created xsi:type="dcterms:W3CDTF">2018-07-11T13:56:55Z</dcterms:created>
  <dcterms:modified xsi:type="dcterms:W3CDTF">2020-05-18T07:39:25Z</dcterms:modified>
</cp:coreProperties>
</file>