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ksagPy5tm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Niższe kwasy karboksylowe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kwasu mrówkowego</a:t>
            </a:r>
            <a:endParaRPr lang="pl-PL" dirty="0"/>
          </a:p>
        </p:txBody>
      </p:sp>
      <p:pic>
        <p:nvPicPr>
          <p:cNvPr id="17410" name="Picture 2" descr="Znalezione obrazy dla zapytania garbars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744416" cy="2499398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mycie wÅosÃ³w szampon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318251" cy="2554088"/>
          </a:xfrm>
          <a:prstGeom prst="rect">
            <a:avLst/>
          </a:prstGeom>
          <a:noFill/>
        </p:spPr>
      </p:pic>
      <p:pic>
        <p:nvPicPr>
          <p:cNvPr id="17414" name="Picture 6" descr="Znalezione obrazy dla zapytania pszczelarst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4151929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>
                <a:hlinkClick r:id="rId2"/>
              </a:rPr>
              <a:t>https://www.youtube.com/watch?v=eksagPy5tmQ</a:t>
            </a:r>
            <a:r>
              <a:rPr lang="pl-PL" smtClean="0"/>
              <a:t> </a:t>
            </a:r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 etanowy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Kwas etanowy – inaczej nazywany kwasem octowym – to drugi związek chemiczny w szeregu homologicznym kwasów karboksylowych. Otrzymuje się go w procesie fermentacji octowej. </a:t>
            </a:r>
            <a:endParaRPr lang="pl-PL" dirty="0"/>
          </a:p>
        </p:txBody>
      </p:sp>
      <p:pic>
        <p:nvPicPr>
          <p:cNvPr id="1026" name="Picture 2" descr="Znalezione obrazy dla zapytania kwas oct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354" y="3933056"/>
            <a:ext cx="4609380" cy="2582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fermentacji octowej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pl-PL" dirty="0" smtClean="0"/>
              <a:t>W procesie fermentacji octowej etanol ulega utlenieniu do kwasu octowego pod wpływem enzymów wytwarzanych przez bakterie octowe. </a:t>
            </a:r>
            <a:endParaRPr lang="pl-PL" dirty="0"/>
          </a:p>
        </p:txBody>
      </p:sp>
      <p:pic>
        <p:nvPicPr>
          <p:cNvPr id="16386" name="Picture 2" descr="Znalezione obrazy dla zapytania fermentacja octowa"/>
          <p:cNvPicPr>
            <a:picLocks noChangeAspect="1" noChangeArrowheads="1"/>
          </p:cNvPicPr>
          <p:nvPr/>
        </p:nvPicPr>
        <p:blipFill>
          <a:blip r:embed="rId2" cstate="print"/>
          <a:srcRect l="2052" r="1646"/>
          <a:stretch>
            <a:fillRect/>
          </a:stretch>
        </p:blipFill>
        <p:spPr bwMode="auto">
          <a:xfrm>
            <a:off x="0" y="4005064"/>
            <a:ext cx="918477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Dysocjacja kwasu etanowego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pl-PL" dirty="0" smtClean="0"/>
              <a:t>W roztworze wodnym kwas etanowy ulega dysocjacji: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7410" name="Picture 2" descr="Znalezione obrazy dla zapytania dysocjacja kwasu octowego"/>
          <p:cNvPicPr>
            <a:picLocks noChangeAspect="1" noChangeArrowheads="1"/>
          </p:cNvPicPr>
          <p:nvPr/>
        </p:nvPicPr>
        <p:blipFill>
          <a:blip r:embed="rId2" cstate="print"/>
          <a:srcRect l="3549" t="43049" r="9439" b="42251"/>
          <a:stretch>
            <a:fillRect/>
          </a:stretch>
        </p:blipFill>
        <p:spPr bwMode="auto">
          <a:xfrm>
            <a:off x="-1" y="3140968"/>
            <a:ext cx="9093001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Reakcja kwasu etanowego z magnezem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48880"/>
          </a:xfrm>
        </p:spPr>
        <p:txBody>
          <a:bodyPr/>
          <a:lstStyle/>
          <a:p>
            <a:r>
              <a:rPr lang="pl-PL" dirty="0" smtClean="0"/>
              <a:t>Reakcja kwasu etanowego z magnezem przebiega tak jak reakcja kwasów nieorganicznych z metalami. Magnez wypiera wodór z kwasu etanowego, powstaje sól – </a:t>
            </a:r>
            <a:r>
              <a:rPr lang="pl-PL" dirty="0" err="1" smtClean="0"/>
              <a:t>etanian</a:t>
            </a:r>
            <a:r>
              <a:rPr lang="pl-PL" dirty="0" smtClean="0"/>
              <a:t> magnezu – i wodór. </a:t>
            </a:r>
            <a:endParaRPr lang="pl-PL" dirty="0"/>
          </a:p>
        </p:txBody>
      </p:sp>
      <p:pic>
        <p:nvPicPr>
          <p:cNvPr id="19458" name="Picture 2" descr="Znalezione obrazy dla zapytania Reakcja kwasu etanowego z magnezem"/>
          <p:cNvPicPr>
            <a:picLocks noChangeAspect="1" noChangeArrowheads="1"/>
          </p:cNvPicPr>
          <p:nvPr/>
        </p:nvPicPr>
        <p:blipFill>
          <a:blip r:embed="rId2" cstate="print"/>
          <a:srcRect t="31100" b="14301"/>
          <a:stretch>
            <a:fillRect/>
          </a:stretch>
        </p:blipFill>
        <p:spPr bwMode="auto">
          <a:xfrm>
            <a:off x="467544" y="3861048"/>
            <a:ext cx="8496944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Reakcja kwasu etanowego z zasadą sodową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Zachodzi reakcja zobojętniania:</a:t>
            </a:r>
          </a:p>
          <a:p>
            <a:pPr algn="ctr">
              <a:buNone/>
            </a:pPr>
            <a:r>
              <a:rPr lang="pl-PL" dirty="0" err="1" smtClean="0"/>
              <a:t>NaOH</a:t>
            </a:r>
            <a:r>
              <a:rPr lang="pl-PL" dirty="0" smtClean="0"/>
              <a:t> + CH</a:t>
            </a:r>
            <a:r>
              <a:rPr lang="pl-PL" baseline="-25000" dirty="0" smtClean="0"/>
              <a:t>3</a:t>
            </a:r>
            <a:r>
              <a:rPr lang="pl-PL" dirty="0" smtClean="0"/>
              <a:t>COOH </a:t>
            </a:r>
            <a:r>
              <a:rPr lang="pl-PL" dirty="0" smtClean="0">
                <a:sym typeface="Wingdings" pitchFamily="2" charset="2"/>
              </a:rPr>
              <a:t> CH</a:t>
            </a:r>
            <a:r>
              <a:rPr lang="pl-PL" baseline="-25000" dirty="0" smtClean="0">
                <a:sym typeface="Wingdings" pitchFamily="2" charset="2"/>
              </a:rPr>
              <a:t>3</a:t>
            </a:r>
            <a:r>
              <a:rPr lang="pl-PL" dirty="0" smtClean="0">
                <a:sym typeface="Wingdings" pitchFamily="2" charset="2"/>
              </a:rPr>
              <a:t>COONa + H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O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Reakcja kwasu etanowego z tlenkiem miedzi (II)</a:t>
            </a:r>
            <a:endParaRPr lang="pl-PL" dirty="0"/>
          </a:p>
        </p:txBody>
      </p:sp>
      <p:pic>
        <p:nvPicPr>
          <p:cNvPr id="21506" name="Picture 2" descr="Znalezione obrazy dla zapytania Reakcja kwasu etanowego z zasadÄ sodowÄ"/>
          <p:cNvPicPr>
            <a:picLocks noChangeAspect="1" noChangeArrowheads="1"/>
          </p:cNvPicPr>
          <p:nvPr/>
        </p:nvPicPr>
        <p:blipFill>
          <a:blip r:embed="rId2" cstate="print"/>
          <a:srcRect t="32150" b="15351"/>
          <a:stretch>
            <a:fillRect/>
          </a:stretch>
        </p:blipFill>
        <p:spPr bwMode="auto">
          <a:xfrm>
            <a:off x="0" y="2204864"/>
            <a:ext cx="9144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Reakcja spalania kwasu etanowego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Kwas octowy spala się niebieskim płomieniem</a:t>
            </a:r>
          </a:p>
          <a:p>
            <a:pPr algn="ctr">
              <a:buNone/>
            </a:pPr>
            <a:r>
              <a:rPr lang="pl-PL" dirty="0" smtClean="0"/>
              <a:t>CH</a:t>
            </a:r>
            <a:r>
              <a:rPr lang="pl-PL" baseline="-25000" dirty="0" smtClean="0"/>
              <a:t>3</a:t>
            </a:r>
            <a:r>
              <a:rPr lang="pl-PL" dirty="0" smtClean="0"/>
              <a:t>COOH + 2O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 2CO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 + 2H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O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kwasu etanowego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Właściwości fizyczne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Właściwości chemiczne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Ciecz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 charakterystyczny zapach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Bezbarwny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Wykazuje odczyn kwasowy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Bardzo dobrze rozpuszcza</a:t>
                      </a:r>
                      <a:r>
                        <a:rPr lang="pl-PL" baseline="0" dirty="0" smtClean="0"/>
                        <a:t> się w wodzie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Ulega dysocjacji</a:t>
                      </a:r>
                      <a:r>
                        <a:rPr lang="pl-PL" baseline="0" dirty="0" smtClean="0"/>
                        <a:t> jonowej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Reaguje z metalami aktywnymi, tlenkami metali i zasadami tworząc sole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Ulega reakcjom spalania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Kwasy karboksylowe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5232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Kwasy karboksylowe to kwasy organiczne. W ich cząsteczce znajduje się grupa alkilowa i grupa karboksylowa. </a:t>
            </a:r>
          </a:p>
          <a:p>
            <a:r>
              <a:rPr lang="pl-PL" dirty="0" smtClean="0"/>
              <a:t>Grupa karboksylowa to grupa funkcyjna kwasów karboksylowych składająca się z jednego atomu węgla, dwóch atomów tlenu i jednego atomu wodoru. </a:t>
            </a:r>
            <a:endParaRPr lang="pl-PL" dirty="0"/>
          </a:p>
        </p:txBody>
      </p:sp>
      <p:pic>
        <p:nvPicPr>
          <p:cNvPr id="2050" name="Picture 2" descr="Znalezione obrazy dla zapytania kwasy karboksylowe"/>
          <p:cNvPicPr>
            <a:picLocks noChangeAspect="1" noChangeArrowheads="1"/>
          </p:cNvPicPr>
          <p:nvPr/>
        </p:nvPicPr>
        <p:blipFill>
          <a:blip r:embed="rId2" cstate="print"/>
          <a:srcRect b="44344"/>
          <a:stretch>
            <a:fillRect/>
          </a:stretch>
        </p:blipFill>
        <p:spPr bwMode="auto">
          <a:xfrm>
            <a:off x="3131840" y="3762272"/>
            <a:ext cx="4536504" cy="268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Tworzenie nazw soli kwasów karboksylowych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nazwy reszty kwasowej dodajemy nazwę metalu i uwzględniamy jego wartościowość.</a:t>
            </a:r>
          </a:p>
          <a:p>
            <a:pPr>
              <a:buNone/>
            </a:pPr>
            <a:r>
              <a:rPr lang="pl-PL" dirty="0" smtClean="0"/>
              <a:t>Przykłady:</a:t>
            </a:r>
          </a:p>
          <a:p>
            <a:pPr>
              <a:buNone/>
            </a:pPr>
            <a:r>
              <a:rPr lang="pl-PL" dirty="0" smtClean="0"/>
              <a:t>Kwas metanowy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metanian</a:t>
            </a:r>
            <a:r>
              <a:rPr lang="pl-PL" dirty="0" smtClean="0">
                <a:sym typeface="Wingdings" pitchFamily="2" charset="2"/>
              </a:rPr>
              <a:t>........ (sodu)</a:t>
            </a:r>
          </a:p>
          <a:p>
            <a:pPr>
              <a:buNone/>
            </a:pPr>
            <a:r>
              <a:rPr lang="pl-PL" dirty="0" smtClean="0">
                <a:sym typeface="Wingdings" pitchFamily="2" charset="2"/>
              </a:rPr>
              <a:t>Kwas butanowy  </a:t>
            </a:r>
            <a:r>
              <a:rPr lang="pl-PL" dirty="0" err="1" smtClean="0">
                <a:sym typeface="Wingdings" pitchFamily="2" charset="2"/>
              </a:rPr>
              <a:t>butanian</a:t>
            </a:r>
            <a:r>
              <a:rPr lang="pl-PL" dirty="0" smtClean="0">
                <a:sym typeface="Wingdings" pitchFamily="2" charset="2"/>
              </a:rPr>
              <a:t> ......... (magnezu)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</a:t>
            </a:r>
            <a:endParaRPr lang="pl-PL" dirty="0"/>
          </a:p>
        </p:txBody>
      </p:sp>
      <p:pic>
        <p:nvPicPr>
          <p:cNvPr id="25602" name="Picture 2" descr="Znalezione obrazy dla zapytania sztuczny jedw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650328" cy="3096344"/>
          </a:xfrm>
          <a:prstGeom prst="rect">
            <a:avLst/>
          </a:prstGeom>
          <a:noFill/>
        </p:spPr>
      </p:pic>
      <p:pic>
        <p:nvPicPr>
          <p:cNvPr id="25604" name="Picture 4" descr="Znalezione obrazy dla zapytania aspiry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4289850" cy="2501306"/>
          </a:xfrm>
          <a:prstGeom prst="rect">
            <a:avLst/>
          </a:prstGeom>
          <a:noFill/>
        </p:spPr>
      </p:pic>
      <p:pic>
        <p:nvPicPr>
          <p:cNvPr id="25606" name="Picture 6" descr="Znalezione obrazy dla zapytania tasma film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707904" cy="296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https://www.youtube.com/watch?v=DupXDD87oHc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Nazwy kwasów karboksylowych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Nazwy zwyczajowe kwasów karboksylowych tworzy się od miejsca ich występowania: np. kwas mrówkowy, kwas cytrynowy.</a:t>
            </a:r>
          </a:p>
          <a:p>
            <a:r>
              <a:rPr lang="pl-PL" dirty="0" smtClean="0"/>
              <a:t>Nazwy systematyczne kwasów tworzy się od nazwy węglowodoru, który ma w cząsteczce tyle samo atomów węgla ile cząsteczka kwasu, dodając słowo kwas i końcówkę –owy.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kwasy karboksylowe"/>
          <p:cNvPicPr>
            <a:picLocks noChangeAspect="1" noChangeArrowheads="1"/>
          </p:cNvPicPr>
          <p:nvPr/>
        </p:nvPicPr>
        <p:blipFill>
          <a:blip r:embed="rId2" cstate="print"/>
          <a:srcRect t="3466"/>
          <a:stretch>
            <a:fillRect/>
          </a:stretch>
        </p:blipFill>
        <p:spPr bwMode="auto">
          <a:xfrm>
            <a:off x="899591" y="0"/>
            <a:ext cx="7478587" cy="685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Szereg homologiczny kwasów karboksylowych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kolejny kwas w szeregu homologicznym ma o jeden atom węgla więcej w cząsteczce od poprzedniego.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Wzór ogólny kwasów karboksylowych</a:t>
            </a:r>
            <a:endParaRPr lang="pl-PL" dirty="0"/>
          </a:p>
        </p:txBody>
      </p:sp>
      <p:pic>
        <p:nvPicPr>
          <p:cNvPr id="17412" name="Picture 4" descr="Znalezione obrazy dla zapytania wzÃ³r ogÃ³lny kwasÃ³w karboksylow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752528" cy="356439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11560" y="522920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Ogólny wzór kwasów karboksylowych nie dotyczy kwasu metanowego – on zamiast grupy alkilowej ma atom wodoru. </a:t>
            </a:r>
            <a:endParaRPr lang="pl-PL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 metanowy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pl-PL" dirty="0" smtClean="0"/>
              <a:t>Kwas metanowy to pierwszy związek chemiczny w szeregu homologicznych kwasów karboksylowych. Jego nazwa zwyczajowa to kwas mrówkowy, ponieważ występuje w jadzie mrówek oraz w liściach pokrzywy.</a:t>
            </a:r>
            <a:endParaRPr lang="pl-PL" dirty="0"/>
          </a:p>
        </p:txBody>
      </p:sp>
      <p:pic>
        <p:nvPicPr>
          <p:cNvPr id="1026" name="Picture 2" descr="Znalezione obrazy dla zapytania kwas metanowy"/>
          <p:cNvPicPr>
            <a:picLocks noChangeAspect="1" noChangeArrowheads="1"/>
          </p:cNvPicPr>
          <p:nvPr/>
        </p:nvPicPr>
        <p:blipFill>
          <a:blip r:embed="rId2" cstate="print"/>
          <a:srcRect l="16800" t="9441" r="12641" b="30080"/>
          <a:stretch>
            <a:fillRect/>
          </a:stretch>
        </p:blipFill>
        <p:spPr bwMode="auto">
          <a:xfrm>
            <a:off x="5436096" y="4077072"/>
            <a:ext cx="3024336" cy="2592288"/>
          </a:xfrm>
          <a:prstGeom prst="rect">
            <a:avLst/>
          </a:prstGeom>
          <a:noFill/>
        </p:spPr>
      </p:pic>
      <p:pic>
        <p:nvPicPr>
          <p:cNvPr id="1028" name="Picture 4" descr="Znalezione obrazy dla zapytania kwas metan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2459642" cy="2336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kwasu metanowego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pl-PL" dirty="0" smtClean="0"/>
              <a:t>Kwas mrówkowy jest silnie trujący.</a:t>
            </a:r>
          </a:p>
          <a:p>
            <a:r>
              <a:rPr lang="pl-PL" dirty="0" smtClean="0"/>
              <a:t>Jest substancją parzącą, a rany powstałe przez oparzenia tym kwasem trudno się goją.</a:t>
            </a:r>
            <a:endParaRPr lang="pl-PL" dirty="0"/>
          </a:p>
        </p:txBody>
      </p:sp>
      <p:sp>
        <p:nvSpPr>
          <p:cNvPr id="16386" name="AutoShape 2" descr="Znalezione obrazy dla zapytania pokrzy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Znalezione obrazy dla zapytania pokrzy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3898176" cy="2880320"/>
          </a:xfrm>
          <a:prstGeom prst="rect">
            <a:avLst/>
          </a:prstGeom>
          <a:noFill/>
        </p:spPr>
      </p:pic>
      <p:pic>
        <p:nvPicPr>
          <p:cNvPr id="16390" name="Picture 6" descr="Znalezione obrazy dla zapytania mrÃ³w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74358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kwasu mrówkowego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Właściwości fizyczne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Właściwości chemiczne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Ciecz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 ostry duszący zapach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Bezbarwny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Trujący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Bardzo dobrze rozpuszcza się w wodzie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Powoduje oparzenia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Ulega reakcjom spalania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Ulega reakcji dysocjacji jonowej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442</Words>
  <Application>Microsoft Office PowerPoint</Application>
  <PresentationFormat>Pokaz na ekranie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Niższe kwasy karboksylowe</vt:lpstr>
      <vt:lpstr>Kwasy karboksylowe</vt:lpstr>
      <vt:lpstr>Nazwy kwasów karboksylowych</vt:lpstr>
      <vt:lpstr>Slajd 4</vt:lpstr>
      <vt:lpstr>Szereg homologiczny kwasów karboksylowych</vt:lpstr>
      <vt:lpstr>Wzór ogólny kwasów karboksylowych</vt:lpstr>
      <vt:lpstr>Kwas metanowy</vt:lpstr>
      <vt:lpstr>Właściwości kwasu metanowego</vt:lpstr>
      <vt:lpstr>Właściwości kwasu mrówkowego</vt:lpstr>
      <vt:lpstr>Zastosowanie kwasu mrówkowego</vt:lpstr>
      <vt:lpstr>Slajd 11</vt:lpstr>
      <vt:lpstr>Kwas etanowy</vt:lpstr>
      <vt:lpstr>Proces fermentacji octowej</vt:lpstr>
      <vt:lpstr>Dysocjacja kwasu etanowego</vt:lpstr>
      <vt:lpstr>Reakcja kwasu etanowego z magnezem</vt:lpstr>
      <vt:lpstr>Reakcja kwasu etanowego z zasadą sodową</vt:lpstr>
      <vt:lpstr>Reakcja kwasu etanowego z tlenkiem miedzi (II)</vt:lpstr>
      <vt:lpstr>Reakcja spalania kwasu etanowego</vt:lpstr>
      <vt:lpstr>Właściwości kwasu etanowego</vt:lpstr>
      <vt:lpstr>Tworzenie nazw soli kwasów karboksylowych</vt:lpstr>
      <vt:lpstr>Zastosowanie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Szereg homologiczny kwasów karboksylowych</dc:title>
  <dc:creator>Ania</dc:creator>
  <cp:lastModifiedBy>Ania</cp:lastModifiedBy>
  <cp:revision>4</cp:revision>
  <dcterms:created xsi:type="dcterms:W3CDTF">2018-07-11T10:20:18Z</dcterms:created>
  <dcterms:modified xsi:type="dcterms:W3CDTF">2020-05-10T12:41:27Z</dcterms:modified>
</cp:coreProperties>
</file>