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8" r:id="rId8"/>
    <p:sldId id="269" r:id="rId9"/>
    <p:sldId id="267" r:id="rId10"/>
    <p:sldId id="270" r:id="rId11"/>
    <p:sldId id="266" r:id="rId12"/>
    <p:sldId id="272" r:id="rId13"/>
    <p:sldId id="273" r:id="rId14"/>
    <p:sldId id="274" r:id="rId15"/>
    <p:sldId id="275" r:id="rId16"/>
    <p:sldId id="271" r:id="rId17"/>
    <p:sldId id="276" r:id="rId18"/>
    <p:sldId id="278" r:id="rId19"/>
    <p:sldId id="277" r:id="rId20"/>
    <p:sldId id="27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747FFF3-FCCB-427D-9A04-F6E78E8A10ED}" type="datetimeFigureOut">
              <a:rPr lang="pl-PL" smtClean="0"/>
              <a:t>2020-03-31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F2D69CA-5E00-458F-8E1A-E42D0429FFA7}" type="slidenum">
              <a:rPr lang="pl-PL" smtClean="0"/>
              <a:t>‹#›</a:t>
            </a:fld>
            <a:endParaRPr lang="pl-PL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908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7FFF3-FCCB-427D-9A04-F6E78E8A10ED}" type="datetimeFigureOut">
              <a:rPr lang="pl-PL" smtClean="0"/>
              <a:t>2020-03-31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69CA-5E00-458F-8E1A-E42D0429FF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026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7FFF3-FCCB-427D-9A04-F6E78E8A10ED}" type="datetimeFigureOut">
              <a:rPr lang="pl-PL" smtClean="0"/>
              <a:t>2020-03-31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69CA-5E00-458F-8E1A-E42D0429FF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136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7FFF3-FCCB-427D-9A04-F6E78E8A10ED}" type="datetimeFigureOut">
              <a:rPr lang="pl-PL" smtClean="0"/>
              <a:t>2020-03-31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69CA-5E00-458F-8E1A-E42D0429FF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4912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747FFF3-FCCB-427D-9A04-F6E78E8A10ED}" type="datetimeFigureOut">
              <a:rPr lang="pl-PL" smtClean="0"/>
              <a:t>2020-03-31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F2D69CA-5E00-458F-8E1A-E42D0429FFA7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566431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7FFF3-FCCB-427D-9A04-F6E78E8A10ED}" type="datetimeFigureOut">
              <a:rPr lang="pl-PL" smtClean="0"/>
              <a:t>2020-03-31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69CA-5E00-458F-8E1A-E42D0429FF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9736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7FFF3-FCCB-427D-9A04-F6E78E8A10ED}" type="datetimeFigureOut">
              <a:rPr lang="pl-PL" smtClean="0"/>
              <a:t>2020-03-31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69CA-5E00-458F-8E1A-E42D0429FF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30444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7FFF3-FCCB-427D-9A04-F6E78E8A10ED}" type="datetimeFigureOut">
              <a:rPr lang="pl-PL" smtClean="0"/>
              <a:t>2020-03-31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69CA-5E00-458F-8E1A-E42D0429FF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608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7FFF3-FCCB-427D-9A04-F6E78E8A10ED}" type="datetimeFigureOut">
              <a:rPr lang="pl-PL" smtClean="0"/>
              <a:t>2020-03-31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69CA-5E00-458F-8E1A-E42D0429FF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798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3747FFF3-FCCB-427D-9A04-F6E78E8A10ED}" type="datetimeFigureOut">
              <a:rPr lang="pl-PL" smtClean="0"/>
              <a:t>2020-03-31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EF2D69CA-5E00-458F-8E1A-E42D0429FF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554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3747FFF3-FCCB-427D-9A04-F6E78E8A10ED}" type="datetimeFigureOut">
              <a:rPr lang="pl-PL" smtClean="0"/>
              <a:t>2020-03-31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EF2D69CA-5E00-458F-8E1A-E42D0429FF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7721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747FFF3-FCCB-427D-9A04-F6E78E8A10ED}" type="datetimeFigureOut">
              <a:rPr lang="pl-PL" smtClean="0"/>
              <a:t>2020-03-31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F2D69CA-5E00-458F-8E1A-E42D0429FFA7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0814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EB7284-7502-41A8-848F-5443819F0A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SŁOWOTWÓRSTWO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1E30137-2215-4BCA-A81F-3B9065EB46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Marzena Wróblewska</a:t>
            </a:r>
          </a:p>
        </p:txBody>
      </p:sp>
    </p:spTree>
    <p:extLst>
      <p:ext uri="{BB962C8B-B14F-4D97-AF65-F5344CB8AC3E}">
        <p14:creationId xmlns:p14="http://schemas.microsoft.com/office/powerpoint/2010/main" val="2843975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9352FD-C225-4D91-8B1A-24123E3D0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346664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1244E029-04C7-4BC9-9AB4-9DBA35E460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1678" y="1385441"/>
            <a:ext cx="9758192" cy="2043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643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75818C-3877-4DEE-B44F-1F33FF896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0518" y="382385"/>
            <a:ext cx="9749481" cy="59602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 zbudowany jest wyraz pochodny?</a:t>
            </a:r>
            <a:br>
              <a:rPr lang="pl-PL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BB2E32-2211-4D86-B1FB-AECD63C27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2746" y="978409"/>
            <a:ext cx="10157254" cy="4901184"/>
          </a:xfrm>
        </p:spPr>
        <p:txBody>
          <a:bodyPr/>
          <a:lstStyle/>
          <a:p>
            <a:pPr marL="0" indent="0">
              <a:buNone/>
            </a:pPr>
            <a:endParaRPr lang="pl-PL" b="1" dirty="0">
              <a:solidFill>
                <a:srgbClr val="99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Wyraz pochodny składa się z podstawy słowotwórczej i formantu/ów.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Analizując budowę słowotwórczą wyrazu pochodnego, szukamy przede wszystkim jego bezpośredniego "przodka", czyli wyrazu podstawowego. Od razu widać, czym się od siebie różnią, a w czym są podobne.</a:t>
            </a:r>
            <a:endParaRPr lang="pl-PL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kot-kot</a:t>
            </a:r>
            <a:r>
              <a:rPr lang="pl-PL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r>
              <a:rPr lang="pl-PL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  </a:t>
            </a:r>
            <a:r>
              <a:rPr lang="pl-PL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kresk</a:t>
            </a: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l-PL" sz="2400" b="1" dirty="0">
                <a:solidFill>
                  <a:srgbClr val="00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-kresk</a:t>
            </a:r>
            <a:r>
              <a:rPr lang="pl-PL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owanie</a:t>
            </a:r>
            <a:r>
              <a:rPr lang="pl-P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jechać</a:t>
            </a:r>
            <a:r>
              <a:rPr lang="pl-PL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l-PL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jechać</a:t>
            </a: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pl-PL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Część wspólna - to </a:t>
            </a: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podstawa słowotwórcza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cząstka dodana w nowym wyrazie - to </a:t>
            </a:r>
            <a:r>
              <a:rPr lang="pl-PL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formant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748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572B4C-8160-40E8-A52E-871E70BC3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596023"/>
          </a:xfrm>
        </p:spPr>
        <p:txBody>
          <a:bodyPr>
            <a:normAutofit/>
          </a:bodyPr>
          <a:lstStyle/>
          <a:p>
            <a:pPr algn="ctr"/>
            <a:r>
              <a:rPr lang="pl-PL" sz="3200" b="1" kern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Typy formantów słowotwórczych</a:t>
            </a:r>
            <a:endParaRPr lang="pl-PL" sz="3200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239FB5-D91F-45DD-9DFB-487027DF2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9242" y="1149179"/>
            <a:ext cx="10070757" cy="4730414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przedrostki</a:t>
            </a: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(prefiksy) – formanty dodane przed podstawą słowotwórczą,</a:t>
            </a:r>
            <a:b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np. pokój – niepokój</a:t>
            </a:r>
            <a:endParaRPr lang="pl-PL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przyrostki</a:t>
            </a: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(sufiksy) – formanty dodane po podstawie słowotwórczej,</a:t>
            </a:r>
            <a:b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np. pies – piesek</a:t>
            </a:r>
            <a:endParaRPr lang="pl-PL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wrostki</a:t>
            </a: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(interfiksy) – formanty łączące dwie podstawy słowotwórcze,</a:t>
            </a:r>
            <a:b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np. nosić listy – listonosz, wozić wodę – woziwoda, pucować buty – pucybut</a:t>
            </a:r>
            <a:endParaRPr lang="pl-PL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formanty zerowe </a:t>
            </a: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gdy wyraz pochodny został utworzony przez odrzucenie zakończenia wyrazu podstawowego,</a:t>
            </a:r>
            <a:b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np. opisać – opis, skoczyć – skok, turkotać – turkot, mocować – moc, przypływać – przypływ</a:t>
            </a:r>
            <a:endParaRPr lang="pl-PL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6708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4EE753-D68B-4B9F-8251-0C9C8563B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596023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Formanty</a:t>
            </a:r>
            <a:endParaRPr lang="pl-PL" sz="4000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F83E0B-EB53-4FAA-B69D-6E67C328E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968" y="1173891"/>
            <a:ext cx="10392032" cy="4705701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Formanty tworzą i zmieniają znaczenia wyrazów.</a:t>
            </a:r>
            <a:br>
              <a:rPr lang="pl-PL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Niekiedy dzięki nim słowa stają się nacechowane dodatnio lub ujemnie.</a:t>
            </a:r>
            <a:endParaRPr lang="pl-PL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F3D9DFE-FE89-4AB7-8041-CA698F50D6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722494"/>
              </p:ext>
            </p:extLst>
          </p:nvPr>
        </p:nvGraphicFramePr>
        <p:xfrm>
          <a:off x="1251678" y="1989438"/>
          <a:ext cx="10178322" cy="4456734"/>
        </p:xfrm>
        <a:graphic>
          <a:graphicData uri="http://schemas.openxmlformats.org/drawingml/2006/table">
            <a:tbl>
              <a:tblPr firstRow="1" firstCol="1" bandRow="1"/>
              <a:tblGrid>
                <a:gridCol w="3392774">
                  <a:extLst>
                    <a:ext uri="{9D8B030D-6E8A-4147-A177-3AD203B41FA5}">
                      <a16:colId xmlns:a16="http://schemas.microsoft.com/office/drawing/2014/main" val="1378021120"/>
                    </a:ext>
                  </a:extLst>
                </a:gridCol>
                <a:gridCol w="3392774">
                  <a:extLst>
                    <a:ext uri="{9D8B030D-6E8A-4147-A177-3AD203B41FA5}">
                      <a16:colId xmlns:a16="http://schemas.microsoft.com/office/drawing/2014/main" val="921089116"/>
                    </a:ext>
                  </a:extLst>
                </a:gridCol>
                <a:gridCol w="3392774">
                  <a:extLst>
                    <a:ext uri="{9D8B030D-6E8A-4147-A177-3AD203B41FA5}">
                      <a16:colId xmlns:a16="http://schemas.microsoft.com/office/drawing/2014/main" val="11881962"/>
                    </a:ext>
                  </a:extLst>
                </a:gridCol>
              </a:tblGrid>
              <a:tr h="2536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Formant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Znaczenie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Przykład wyrazu pochodnego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0694825"/>
                  </a:ext>
                </a:extLst>
              </a:tr>
              <a:tr h="9894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anie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enie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-formant zerowy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nazwy czynności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pranie (od prać)</a:t>
                      </a:r>
                      <a:b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koszenie (od kosić)</a:t>
                      </a:r>
                      <a:b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mycie (od myć)</a:t>
                      </a:r>
                      <a:b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bieg (od biegać)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807763"/>
                  </a:ext>
                </a:extLst>
              </a:tr>
              <a:tr h="12347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arz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-acz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iciel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yciel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nik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nazwy wykonawców czynności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malarz (od malować)</a:t>
                      </a:r>
                      <a:b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biegacz (od biegać)</a:t>
                      </a:r>
                      <a:b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myśliciel (od myśleć)</a:t>
                      </a:r>
                      <a:b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założyciel (od założyć)</a:t>
                      </a:r>
                      <a:b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kierownik (od kierować)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752087"/>
                  </a:ext>
                </a:extLst>
              </a:tr>
              <a:tr h="9894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nik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-acz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-arka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ak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nazwy rzeczy, urządzeń, narzędzi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dozownik (od dozować)</a:t>
                      </a:r>
                      <a:b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pogrzebacz (od pogrzebać)</a:t>
                      </a:r>
                      <a:b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golarka (od golić)</a:t>
                      </a:r>
                      <a:b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podbierak (od podbierać)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797905"/>
                  </a:ext>
                </a:extLst>
              </a:tr>
              <a:tr h="9894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-ownia</a:t>
                      </a:r>
                      <a:b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-isko</a:t>
                      </a:r>
                      <a:b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-alnia</a:t>
                      </a:r>
                      <a:b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-arnia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nazwy miejsc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pracownia (od pracować)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stoisko (od stać)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palarnia (od palić)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drukarnia (od drukować)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6786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1316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E2C794-784E-4FC4-9A77-DD6FDEA3A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9502" y="382385"/>
            <a:ext cx="9230497" cy="284880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BE2DF82D-A322-4A98-84DE-938C79523E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695798"/>
              </p:ext>
            </p:extLst>
          </p:nvPr>
        </p:nvGraphicFramePr>
        <p:xfrm>
          <a:off x="1754658" y="1000897"/>
          <a:ext cx="9675342" cy="5375188"/>
        </p:xfrm>
        <a:graphic>
          <a:graphicData uri="http://schemas.openxmlformats.org/drawingml/2006/table">
            <a:tbl>
              <a:tblPr firstRow="1" firstCol="1" bandRow="1"/>
              <a:tblGrid>
                <a:gridCol w="3225114">
                  <a:extLst>
                    <a:ext uri="{9D8B030D-6E8A-4147-A177-3AD203B41FA5}">
                      <a16:colId xmlns:a16="http://schemas.microsoft.com/office/drawing/2014/main" val="203844225"/>
                    </a:ext>
                  </a:extLst>
                </a:gridCol>
                <a:gridCol w="3225114">
                  <a:extLst>
                    <a:ext uri="{9D8B030D-6E8A-4147-A177-3AD203B41FA5}">
                      <a16:colId xmlns:a16="http://schemas.microsoft.com/office/drawing/2014/main" val="607243304"/>
                    </a:ext>
                  </a:extLst>
                </a:gridCol>
                <a:gridCol w="3225114">
                  <a:extLst>
                    <a:ext uri="{9D8B030D-6E8A-4147-A177-3AD203B41FA5}">
                      <a16:colId xmlns:a16="http://schemas.microsoft.com/office/drawing/2014/main" val="3221191169"/>
                    </a:ext>
                  </a:extLst>
                </a:gridCol>
              </a:tblGrid>
              <a:tr h="12655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-ka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-owa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yni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ica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38" marR="9238" marT="9238" marB="92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nazwy żeńskie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38" marR="9238" marT="9238" marB="92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nauczycielka (od nauczyciel)</a:t>
                      </a:r>
                      <a:b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salowa (od sala)</a:t>
                      </a:r>
                      <a:b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gospodyni (od gospodarz)</a:t>
                      </a:r>
                      <a:b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anielica (od anioł)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38" marR="9238" marT="9238" marB="92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915788"/>
                  </a:ext>
                </a:extLst>
              </a:tr>
              <a:tr h="12655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-ek</a:t>
                      </a:r>
                      <a:b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-ik</a:t>
                      </a:r>
                      <a:b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-yk</a:t>
                      </a:r>
                      <a:b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-ka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38" marR="9238" marT="9238" marB="92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nazwy zdrobniałe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38" marR="9238" marT="9238" marB="92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piesek (od pies)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konik (od koń)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kamyk (od kamień)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krówka (od krowa)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38" marR="9238" marT="9238" marB="92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6214362"/>
                  </a:ext>
                </a:extLst>
              </a:tr>
              <a:tr h="15784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isko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ysko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sko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idło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ydło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38" marR="9238" marT="9238" marB="92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zgrubienia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38" marR="9238" marT="9238" marB="92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chłopisko (od chłop)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chłopaczysko (od chłopak)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żabsko (od żaba)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romansidło (od romans)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straszydło (od straszny)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38" marR="9238" marT="9238" marB="92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338863"/>
                  </a:ext>
                </a:extLst>
              </a:tr>
              <a:tr h="12655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-ość</a:t>
                      </a:r>
                      <a:b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-stwo</a:t>
                      </a:r>
                      <a:b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-ota</a:t>
                      </a:r>
                      <a:b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-formant zerowy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38" marR="9238" marT="9238" marB="92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nazwy cech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38" marR="9238" marT="9238" marB="92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mądrość (od mądry)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męstwo (od męski)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głupota (od głupi)</a:t>
                      </a:r>
                      <a:b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żółć (od żółty)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38" marR="9238" marT="9238" marB="92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764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634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6E7060-4F1D-4AA8-B857-762F8C7F3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1BB302-48CA-456A-8250-B574EE687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Zdrobnienie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wyraz nadający pozytywny stosunek mówiącego do osoby, zwierzęcia czy przedmiotu (mateczka, piesek, obiadek), lub wskazujący niewielkie rozmiary (kotek, domek, filiżaneczka).</a:t>
            </a:r>
            <a:endParaRPr lang="pl-PL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Zgrubienie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wyraz nadający negatywny stosunek mówiącego do osoby, zwierzęcia czy przedmiotu (babsko, popychadło), lub wskazujący znaczne ich rozmiary (kocisko, domisko, </a:t>
            </a:r>
            <a:r>
              <a:rPr lang="pl-PL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robaczysko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pl-PL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2450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F011D2-3DCC-4DBE-9768-403B37C76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Uwaga - oboczność!</a:t>
            </a:r>
            <a:br>
              <a:rPr lang="pl-PL" sz="3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32F7BE-3EAF-4284-A73E-137BF1787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86249"/>
            <a:ext cx="10178322" cy="4693343"/>
          </a:xfrm>
        </p:spPr>
        <p:txBody>
          <a:bodyPr/>
          <a:lstStyle/>
          <a:p>
            <a:pPr marL="0" indent="0" algn="ctr">
              <a:buNone/>
            </a:pPr>
            <a:endPara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Zdarza się, że w obrębie podstawy słowotwórczej zachodzi wymiana głosek (oboczność), najczęściej a:e, ó:o, </a:t>
            </a:r>
            <a:r>
              <a:rPr lang="pl-PL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rz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r, ż:s, k:c, t:ć, </a:t>
            </a:r>
            <a:r>
              <a:rPr lang="pl-PL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l-PL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l:ł, d:dz itp.</a:t>
            </a:r>
          </a:p>
          <a:p>
            <a:pPr marL="0" indent="0" algn="ctr">
              <a:buNone/>
            </a:pPr>
            <a:endPara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morze -morski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wyrazie podstawowym występuje tu </a:t>
            </a:r>
            <a:r>
              <a:rPr lang="pl-PL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rz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zaś w podstawie słowotwórczej pojawia się na jego miejsce 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Do istnienia wymiany r:rz zdążyłeś się już na pewno przyzwyczaić, wykorzystujesz ją jako jedną z reguł ortograficznych. Wymiany takie nazywamy </a:t>
            </a:r>
            <a:r>
              <a:rPr lang="pl-PL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obocznościami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553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341D06-F9D9-41EB-8C8F-029628C66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532015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600" cap="none" spc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Zapamiętaj!</a:t>
            </a:r>
            <a:endParaRPr lang="pl-PL" sz="36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351FBE-7C92-4A02-ADB4-F542A2F6B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2108" y="914400"/>
            <a:ext cx="10317892" cy="568410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Samogłoski wymieniają się wyłącznie na samogłoski, a spółgłoski na spółgłoski.</a:t>
            </a:r>
            <a:endParaRPr lang="pl-PL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Oto najczęściej spotykane oboczności samogłoskowe:</a:t>
            </a: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: o (żenić się : żona);</a:t>
            </a: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: a (wierzyć : wiara);</a:t>
            </a: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: ó (stół : stołek);</a:t>
            </a: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ę : ą (wąż : wężyk);</a:t>
            </a: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: 0 (owies : owsiany);</a:t>
            </a: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Wśród spółgłosek najczęściej spotykamy wymiany twardej na miękką, np.: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 : b', s : ś, t : ć, d : </a:t>
            </a:r>
            <a:r>
              <a:rPr lang="pl-PL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dź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(żaba : żabi, rosa : rosić, złoty : złocisty, rada : radzić)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 Ponadto wymianie ulegają następujące pary spółgłosek twardych:</a:t>
            </a: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: </a:t>
            </a:r>
            <a:r>
              <a:rPr lang="pl-PL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dz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(chód : chodzenie);</a:t>
            </a: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: </a:t>
            </a:r>
            <a:r>
              <a:rPr lang="pl-PL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dż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(jazda : jeżdżenie);</a:t>
            </a: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 : c (opłata : opłacenie);</a:t>
            </a: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: </a:t>
            </a:r>
            <a:r>
              <a:rPr lang="pl-PL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(płakać : płacz);</a:t>
            </a: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pl-PL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sz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(mucha : muszka);</a:t>
            </a: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 : ż (noga : nożny);</a:t>
            </a: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 : ł (mały : malutki);</a:t>
            </a: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 : </a:t>
            </a:r>
            <a:r>
              <a:rPr lang="pl-PL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rz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(morski : morze)</a:t>
            </a:r>
            <a:endParaRPr lang="pl-PL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09015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6A6D24-89C8-47E5-915A-A22A1A25F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6"/>
            <a:ext cx="10178322" cy="618512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Analiza słowotwórcza wyrazów pochodnych       </a:t>
            </a:r>
            <a:br>
              <a:rPr lang="pl-PL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AF8E27-D1E1-4EDD-849E-C1A04CA75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815546"/>
            <a:ext cx="10338960" cy="5660069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06000"/>
              </a:lnSpc>
              <a:spcAft>
                <a:spcPts val="800"/>
              </a:spcAft>
              <a:buNone/>
            </a:pPr>
            <a:endParaRPr lang="pl-PL" sz="21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3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Zależności, jakie zachodzą między wyrazem podstawowym, a pochodnym oraz budowę wyrazu pochodnego odkrywamy za pomocą  </a:t>
            </a:r>
            <a:r>
              <a:rPr lang="pl-PL" sz="3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ANALIZY SŁOWOTWÓRCZEJ.</a:t>
            </a:r>
          </a:p>
          <a:p>
            <a:pPr marL="0" indent="0" algn="ctr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29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 CZYM POLEGA ANALIZA SŁOWOTWÓRCZA?</a:t>
            </a:r>
            <a:endParaRPr lang="pl-PL" sz="29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tabLst>
                <a:tab pos="457200" algn="l"/>
              </a:tabLst>
            </a:pPr>
            <a:r>
              <a:rPr lang="pl-PL" sz="2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 PIERWSZE: Na sprowadzeniu wyrazu pochodnego do jego formy podstawowej (rzeczownik w M. </a:t>
            </a:r>
            <a:r>
              <a:rPr lang="pl-PL" sz="29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lp</a:t>
            </a:r>
            <a:r>
              <a:rPr lang="pl-PL" sz="2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przymiotnik w M. </a:t>
            </a:r>
            <a:r>
              <a:rPr lang="pl-PL" sz="29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lp</a:t>
            </a:r>
            <a:r>
              <a:rPr lang="pl-PL" sz="2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r. m., czasownik w bezokoliczniku).</a:t>
            </a:r>
            <a:endParaRPr lang="pl-PL" sz="29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tabLst>
                <a:tab pos="457200" algn="l"/>
              </a:tabLst>
            </a:pPr>
            <a:r>
              <a:rPr lang="pl-PL" sz="2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 DRUGIE: Na podaniu jego definicji słowotwórczej. </a:t>
            </a:r>
          </a:p>
          <a:p>
            <a:pPr marL="342900" lvl="0" indent="-342900">
              <a:lnSpc>
                <a:spcPct val="106000"/>
              </a:lnSpc>
              <a:tabLst>
                <a:tab pos="457200" algn="l"/>
              </a:tabLst>
            </a:pPr>
            <a:r>
              <a:rPr lang="pl-PL" sz="29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UWAGA!</a:t>
            </a:r>
            <a:r>
              <a:rPr lang="pl-PL" sz="2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Końcówki fleksyjne i zakończenia bezokoliczników wyrazu podstawowego nie biorą udziału w tworzeniu nowych wyrazów!</a:t>
            </a:r>
            <a:endParaRPr lang="pl-PL" sz="29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tabLst>
                <a:tab pos="457200" algn="l"/>
              </a:tabLst>
            </a:pPr>
            <a:r>
              <a:rPr lang="pl-PL" sz="2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 TRZECIE: Na zestawieniu wyrazów: pochodnego i podstawowego.</a:t>
            </a:r>
          </a:p>
          <a:p>
            <a:pPr marL="342900" lvl="0" indent="-342900">
              <a:lnSpc>
                <a:spcPct val="106000"/>
              </a:lnSpc>
              <a:tabLst>
                <a:tab pos="457200" algn="l"/>
              </a:tabLst>
            </a:pPr>
            <a:endParaRPr lang="pl-PL" sz="29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9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PRZYKŁAD: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Uczeń ten odznaczał się niezwykłą pracowitością.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forma podstawowa - pracowitość (M. lp.)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znaczenie słowotwórcze (definicja słowotwórcza) – „to, że jest się pracowitym”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pracowitość - </a:t>
            </a:r>
            <a:r>
              <a:rPr lang="pl-PL" sz="29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pracowit</a:t>
            </a:r>
            <a:r>
              <a:rPr lang="pl-PL" sz="2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(y)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9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pracowit</a:t>
            </a:r>
            <a:r>
              <a:rPr lang="pl-PL" sz="2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| ość „to, że jest się pracowitym”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9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pracowit</a:t>
            </a:r>
            <a:r>
              <a:rPr lang="pl-PL" sz="2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(y)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endParaRPr lang="pl-PL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64775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7D13C8-2D87-4CC0-B5E2-FA30FBE38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7784" y="382385"/>
            <a:ext cx="9082216" cy="321950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BDA8B931-938F-4387-B565-3297EB1E03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995375"/>
              </p:ext>
            </p:extLst>
          </p:nvPr>
        </p:nvGraphicFramePr>
        <p:xfrm>
          <a:off x="1050325" y="1000897"/>
          <a:ext cx="10379676" cy="5739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293">
                  <a:extLst>
                    <a:ext uri="{9D8B030D-6E8A-4147-A177-3AD203B41FA5}">
                      <a16:colId xmlns:a16="http://schemas.microsoft.com/office/drawing/2014/main" val="2722403725"/>
                    </a:ext>
                  </a:extLst>
                </a:gridCol>
                <a:gridCol w="1833583">
                  <a:extLst>
                    <a:ext uri="{9D8B030D-6E8A-4147-A177-3AD203B41FA5}">
                      <a16:colId xmlns:a16="http://schemas.microsoft.com/office/drawing/2014/main" val="1014731544"/>
                    </a:ext>
                  </a:extLst>
                </a:gridCol>
                <a:gridCol w="1376516">
                  <a:extLst>
                    <a:ext uri="{9D8B030D-6E8A-4147-A177-3AD203B41FA5}">
                      <a16:colId xmlns:a16="http://schemas.microsoft.com/office/drawing/2014/main" val="1918915835"/>
                    </a:ext>
                  </a:extLst>
                </a:gridCol>
                <a:gridCol w="1413720">
                  <a:extLst>
                    <a:ext uri="{9D8B030D-6E8A-4147-A177-3AD203B41FA5}">
                      <a16:colId xmlns:a16="http://schemas.microsoft.com/office/drawing/2014/main" val="1018522412"/>
                    </a:ext>
                  </a:extLst>
                </a:gridCol>
                <a:gridCol w="1140896">
                  <a:extLst>
                    <a:ext uri="{9D8B030D-6E8A-4147-A177-3AD203B41FA5}">
                      <a16:colId xmlns:a16="http://schemas.microsoft.com/office/drawing/2014/main" val="3654055981"/>
                    </a:ext>
                  </a:extLst>
                </a:gridCol>
                <a:gridCol w="1901921">
                  <a:extLst>
                    <a:ext uri="{9D8B030D-6E8A-4147-A177-3AD203B41FA5}">
                      <a16:colId xmlns:a16="http://schemas.microsoft.com/office/drawing/2014/main" val="3895209569"/>
                    </a:ext>
                  </a:extLst>
                </a:gridCol>
                <a:gridCol w="1272747">
                  <a:extLst>
                    <a:ext uri="{9D8B030D-6E8A-4147-A177-3AD203B41FA5}">
                      <a16:colId xmlns:a16="http://schemas.microsoft.com/office/drawing/2014/main" val="4260504337"/>
                    </a:ext>
                  </a:extLst>
                </a:gridCol>
              </a:tblGrid>
              <a:tr h="782103"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Wyraz pochodny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Słowotwórcza definicja wyrazu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Wyraz podstawowy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Podstawa słowotwórcza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Formant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 formantu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Oboczności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363857"/>
                  </a:ext>
                </a:extLst>
              </a:tr>
              <a:tr h="782103"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naleśnikarnia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miejsce, gdzie można zjeść naleśniki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naleśnik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naleśnik-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l-P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arnia</a:t>
                      </a:r>
                      <a:endParaRPr lang="pl-P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przyrostek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191333"/>
                  </a:ext>
                </a:extLst>
              </a:tr>
              <a:tr h="782103"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kretowisko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miejsce wzruszone przez kreta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kret-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l-P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owisko</a:t>
                      </a:r>
                      <a:endParaRPr lang="pl-P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przyrostek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839993"/>
                  </a:ext>
                </a:extLst>
              </a:tr>
              <a:tr h="782103"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nosek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mały nos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nos-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l-P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</a:t>
                      </a:r>
                      <a:endParaRPr lang="pl-P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przyrostek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604096"/>
                  </a:ext>
                </a:extLst>
              </a:tr>
              <a:tr h="782103"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uszko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małe ucho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ucho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uch-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przyrostek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Ch:sz</a:t>
                      </a:r>
                      <a:endParaRPr lang="pl-P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97006"/>
                  </a:ext>
                </a:extLst>
              </a:tr>
              <a:tr h="782103">
                <a:tc>
                  <a:txBody>
                    <a:bodyPr/>
                    <a:lstStyle/>
                    <a:p>
                      <a:r>
                        <a:rPr lang="pl-P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wiatrzysko</a:t>
                      </a:r>
                      <a:endParaRPr lang="pl-P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silny wiatr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wiatr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wiatrz</a:t>
                      </a:r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l-P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ysko</a:t>
                      </a:r>
                      <a:endParaRPr lang="pl-P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przyrostek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R:rz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530085"/>
                  </a:ext>
                </a:extLst>
              </a:tr>
              <a:tr h="782103"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namalować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skończyć malować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malować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-malować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przedrostek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570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313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2CE70C-95B0-4702-9616-C25952DB3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0714" y="382385"/>
            <a:ext cx="9119286" cy="59602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Skąd się biorą nowe wyrazy?</a:t>
            </a:r>
            <a:br>
              <a:rPr lang="pl-PL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230CE6-ECC5-40F9-A162-7428B9494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4086" y="1359243"/>
            <a:ext cx="9625914" cy="4520350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Nietrudno zauważyć, że w każdej rozwijającej się dziedzinie życia tworzą się nowe wyrazy. Jeszcze kilkanaście lat temu słowo </a:t>
            </a:r>
            <a:r>
              <a:rPr lang="pl-PL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komórkowy</a:t>
            </a: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kojarzyło się tylko z biologią, a na urządzenie do słuchania płyt (jeszcze wtedy analogowych) mówiło się </a:t>
            </a:r>
            <a:r>
              <a:rPr lang="pl-PL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adapter</a:t>
            </a: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gramofon</a:t>
            </a: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ale na pewno nie </a:t>
            </a:r>
            <a:r>
              <a:rPr lang="pl-PL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odtwarzacz</a:t>
            </a: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Trzydzieści lat temu nie istniał w Polsce zawód ochroniarza. Nielicznych panów, którzy pilnowali czegoś, nazywano stróżami, strażnikami lub wartownikami. Trzydzieści lat temu nie było w języku polskim wyrazów </a:t>
            </a:r>
            <a:r>
              <a:rPr lang="pl-PL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kserokopiarka</a:t>
            </a: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skaner</a:t>
            </a: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łyżworolki</a:t>
            </a: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gdyż po prostu nie istniały odpowiadające im rzeczy.</a:t>
            </a:r>
            <a:endParaRPr lang="pl-PL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99490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BDC0B0-3172-4347-9EE5-3C2EAAEDE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6"/>
            <a:ext cx="10178322" cy="51965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PODSUMOWANIE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788A80-513E-4FA5-8581-2FD52ACFD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751" y="1075038"/>
            <a:ext cx="10330249" cy="551111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Najważniejsze pojęcia:</a:t>
            </a:r>
          </a:p>
          <a:p>
            <a:pPr marL="0" indent="0">
              <a:buNone/>
            </a:pPr>
            <a:r>
              <a:rPr lang="pl-PL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Wyraz podstawowy-</a:t>
            </a:r>
            <a:r>
              <a:rPr lang="pl-PL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wyraz, od którego utworzyliśmy inny wyraz</a:t>
            </a:r>
            <a:endParaRPr lang="pl-PL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Wyraz pochodny-</a:t>
            </a:r>
            <a:r>
              <a:rPr lang="pl-PL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wyraz utworzony od wyrazu podstawowego. </a:t>
            </a:r>
          </a:p>
          <a:p>
            <a:pPr marL="0" indent="0">
              <a:buNone/>
            </a:pPr>
            <a:r>
              <a:rPr lang="pl-PL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czego potrzebujemy żeby utworzyć taki nowy wyraz nazywany pochodnym?</a:t>
            </a:r>
          </a:p>
          <a:p>
            <a:pPr marL="0" indent="0">
              <a:buNone/>
            </a:pPr>
            <a:r>
              <a:rPr lang="pl-PL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Oczywiście formantu</a:t>
            </a:r>
            <a:endParaRPr lang="pl-PL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Formanty- </a:t>
            </a:r>
            <a:r>
              <a:rPr lang="pl-PL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dzięki nim tworzymy wyrazy- formanty różnicują znaczenia wyrazów</a:t>
            </a:r>
          </a:p>
          <a:p>
            <a:pPr marL="0" indent="0">
              <a:buNone/>
            </a:pPr>
            <a:r>
              <a:rPr lang="pl-PL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Przyrostek- </a:t>
            </a:r>
            <a:r>
              <a:rPr lang="pl-PL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występuje po podstawie słowotwórczej</a:t>
            </a:r>
            <a:endParaRPr lang="pl-PL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Przedrostek- </a:t>
            </a:r>
            <a:r>
              <a:rPr lang="pl-PL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występuje przed podstawą słowotwórczą</a:t>
            </a:r>
            <a:endParaRPr lang="pl-PL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Wrostek - </a:t>
            </a:r>
            <a:r>
              <a:rPr lang="pl-PL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występują między podstawami słowotwórczymi- łam- i- główka,  żyw- o- płot,  wiatr- o- łap,  par- o- statek</a:t>
            </a:r>
          </a:p>
          <a:p>
            <a:pPr marL="0" lvl="0" indent="0">
              <a:buClr>
                <a:srgbClr val="2A1A00"/>
              </a:buClr>
              <a:buNone/>
            </a:pPr>
            <a:r>
              <a:rPr lang="pl-PL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Formanty zerowe</a:t>
            </a:r>
            <a:r>
              <a:rPr lang="pl-PL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nic nie dodajemy i w dodatku skracamy wyraz podstawowy:</a:t>
            </a:r>
          </a:p>
          <a:p>
            <a:pPr marL="0" lvl="0" indent="0" algn="ctr">
              <a:buClr>
                <a:srgbClr val="2A1A00"/>
              </a:buClr>
              <a:buNone/>
            </a:pPr>
            <a:r>
              <a:rPr lang="pl-PL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(wyraz podstawowy) -&gt; (wyraz pochodny) – ø</a:t>
            </a:r>
            <a:br>
              <a:rPr lang="pl-PL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dźwigać -&gt; dźwig ø</a:t>
            </a:r>
          </a:p>
          <a:p>
            <a:pPr marL="0" indent="0">
              <a:buNone/>
            </a:pPr>
            <a:r>
              <a:rPr lang="pl-PL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Podstawa słowotwórcza- </a:t>
            </a:r>
            <a:r>
              <a:rPr lang="pl-PL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część wspólna dla wyrazu podstawowego i pochodnego</a:t>
            </a:r>
          </a:p>
          <a:p>
            <a:pPr marL="0" indent="0">
              <a:buNone/>
            </a:pPr>
            <a:r>
              <a:rPr lang="pl-PL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Wyrazy podzielne słowotwórczo- </a:t>
            </a:r>
            <a:r>
              <a:rPr lang="pl-PL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wyrazy pochodzące od innych wyrazów- gazet-ka</a:t>
            </a:r>
          </a:p>
          <a:p>
            <a:pPr marL="0" indent="0">
              <a:buNone/>
            </a:pPr>
            <a:r>
              <a:rPr lang="pl-PL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Wyrazy niepodzielne słowotwórczo- </a:t>
            </a:r>
            <a:r>
              <a:rPr lang="pl-PL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wyrazy nie pochodzące od innych wyrazów- las, noc, kot</a:t>
            </a:r>
          </a:p>
          <a:p>
            <a:pPr marL="0" indent="0">
              <a:buNone/>
            </a:pPr>
            <a:r>
              <a:rPr lang="pl-PL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Przeczytaj uważnie! Marzena Wróblewska</a:t>
            </a:r>
          </a:p>
          <a:p>
            <a:pPr marL="0" indent="0">
              <a:buNone/>
            </a:pPr>
            <a:endParaRPr lang="pl-PL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319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7D7E18-DE97-426F-BDBA-9901C5700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9438" y="382385"/>
            <a:ext cx="9440562" cy="59602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czy wyrazy mogą też „umierać”?</a:t>
            </a:r>
            <a:br>
              <a:rPr lang="pl-PL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768602-FDBE-4846-89D0-20E685535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388" y="1075039"/>
            <a:ext cx="10169611" cy="4804554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Oczywiście tak. Niewielu już ludzi używa słowa 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kajet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 oznaczenie zeszytu, najmłodsi Polacy nie potrzebują już słów 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stalówka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obsadka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kałamarz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bo piszą długopisami. Te wyrazy „już umarły”. Czasem dlatego, że nie istnieją już nazywane nimi rzeczy, a czasem dlatego, że inny nazywający daną rzecz wyraz okazał się silniejszy i wyparł konkurenta.</a:t>
            </a: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Widzisz więc, że język się zmienia. Wyrazy odchodzą w przeszłość, a na ich miejsce zjawiają się nowe. Te nowe przychodzą trzema drogami. Pierwsza z nich to zapożyczenie gotowego wyrazu z innego języka. W ten sposób trafiło ostatnio do polszczyzny wiele wyrazów z języka angielskiego, np. 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modem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skaner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walkman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Kolejna z dróg to nadanie wyrazowi, który już istnieje, nowego znaczenia. Znane z biologii słowo 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komórka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oznaczające także małe pomieszczenie gospodarcze, od kilkunastu lat jest dodatkowo nazwą telefonu bezprzewodowego. Trzecią drogą jest utworzenie nowego wyrazu od jakiegoś wyrazu już istniejącego i zrozumiałego dla wszystkich. W ten sposób pojawił się w polszczyźnie 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odtwarzacz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utworzony od znanego czasownika 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odtwarzać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6565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84A37A-4386-4788-A457-2996F3BAF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SŁOWOTWÓRSTWO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992129-8C91-4C7D-BD00-26C8ABA20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80519"/>
            <a:ext cx="10178322" cy="4199073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języku polskim jest specjalna dziedzina nauki o języku (w gramatyce języka polskiego), która zajmuje się tworzeniem nowych słów, opisywaniem ich powstawania i badaniem ich budowy. 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Jest to słowotwórstwo.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1615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808EFB-1381-4D5B-A26B-3BF96502A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Temat 1:</a:t>
            </a:r>
            <a:br>
              <a:rPr lang="pl-PL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Tworzenie i analiza słowotwórcza wyrazów pochodnych.</a:t>
            </a:r>
            <a:br>
              <a:rPr lang="pl-PL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A33D0E-748B-432F-9A26-9F0489342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0050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pl-PL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Wyraz podstawowy</a:t>
            </a:r>
            <a:r>
              <a:rPr lang="pl-PL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wyraz, od którego został utworzony inny wyraz (pochodny), np.</a:t>
            </a:r>
          </a:p>
          <a:p>
            <a:pPr marL="0" indent="0">
              <a:buNone/>
            </a:pP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 – domek</a:t>
            </a:r>
          </a:p>
          <a:p>
            <a:pPr marL="0" indent="0">
              <a:buNone/>
            </a:pP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dama – damski</a:t>
            </a:r>
          </a:p>
          <a:p>
            <a:pPr marL="0" indent="0">
              <a:buNone/>
            </a:pP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pisać – napisać</a:t>
            </a:r>
          </a:p>
          <a:p>
            <a:pPr marL="0" indent="0">
              <a:buNone/>
            </a:pP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Wyrazy w lewej kolumnie dały początek innym wyrazom. Nazywamy je więc </a:t>
            </a:r>
            <a:r>
              <a:rPr lang="pl-PL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wyrazami podstawowymi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Wyrazy w prawej kolumnie nazywany </a:t>
            </a:r>
            <a:r>
              <a:rPr lang="pl-PL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wyrazami pochodnymi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Wyrazy podstawowe mogą być zarazem pochodne w stosunku do innych wyrazów. 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Wyraz 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góral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jest podstawowy w stosunku do wyrazu 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góralka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ale zarazem pochodny od wyrazu 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góra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góra góral góralka.</a:t>
            </a: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l-PL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614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0909A1-CE81-416F-91D5-D4FE7CFC3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rgbClr val="2A1A00"/>
                </a:solidFill>
              </a:rPr>
              <a:t>SŁOWOTWÓRSTWO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AD2C79-4173-460A-B419-83FFDD9A0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pl-PL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Istnieją wyrazy, które nie pochodzą od innych i mogą występować tylko w funkcji wyrazów podstawowych, tj. są na samym początku łańcuszka tworzonych kolejno wyrazów i przed nimi nie ma już nic. Takie wyrazy nazywamy </a:t>
            </a:r>
            <a:r>
              <a:rPr lang="pl-P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niepodzielnymi  słowotwórczo</a:t>
            </a:r>
            <a:r>
              <a:rPr lang="pl-PL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lub </a:t>
            </a:r>
            <a:r>
              <a:rPr lang="pl-P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rdzennymi</a:t>
            </a:r>
            <a:r>
              <a:rPr lang="pl-PL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Należą do nich na przykład wyrazy: </a:t>
            </a:r>
            <a:r>
              <a:rPr lang="pl-PL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góra, dom, koń, rok</a:t>
            </a:r>
            <a:r>
              <a:rPr lang="pl-PL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887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53D9D3-43F6-4FCB-AF74-46940634D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rgbClr val="2A1A00"/>
                </a:solidFill>
              </a:rPr>
              <a:t>SŁOWOTWÓRSTWO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6E2586-2209-4E2B-B992-EAB268AB5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Wyrazy podzielne słowotwórczo –wyrazy pochodzące od innych wyrazów gazet- ka</a:t>
            </a:r>
          </a:p>
          <a:p>
            <a:pPr marL="0" indent="0">
              <a:buNone/>
            </a:pPr>
            <a:r>
              <a:rPr lang="pl-PL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Wyrazy niepodzielne słowotwórczo- wyrazy nie pochodzące od innych wyrazów las, noc, kot</a:t>
            </a:r>
            <a:endParaRPr lang="pl-PL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044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41AE8-5156-4F8F-ADBA-4DF03491F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13929"/>
          </a:xfrm>
        </p:spPr>
        <p:txBody>
          <a:bodyPr>
            <a:normAutofit/>
          </a:bodyPr>
          <a:lstStyle/>
          <a:p>
            <a:pPr algn="ctr"/>
            <a:r>
              <a:rPr lang="pl-PL" sz="4800" b="1" cap="none" spc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WYRAZ POCHODY</a:t>
            </a:r>
            <a:endParaRPr lang="pl-PL" sz="4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47FEB6-0433-47D6-BC7C-141689B63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54659"/>
            <a:ext cx="10178322" cy="49427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Wyraz pochodny</a:t>
            </a:r>
            <a:r>
              <a:rPr lang="pl-PL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wyraz utworzony za pomocą formantu od wyrazu podstawowego. Wyraz pochodny może być jednocześnie wyrazem podstawowym innego wyrazu,</a:t>
            </a: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np. kot – </a:t>
            </a:r>
            <a:r>
              <a:rPr lang="pl-PL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kotek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kotek – </a:t>
            </a:r>
            <a:r>
              <a:rPr lang="pl-PL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koteczek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lekarz – </a:t>
            </a:r>
            <a:r>
              <a:rPr lang="pl-PL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lekarka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drukować – </a:t>
            </a:r>
            <a:r>
              <a:rPr lang="pl-PL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druk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podgrzewać – </a:t>
            </a:r>
            <a:r>
              <a:rPr lang="pl-PL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podgrzewacz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Wyrazy pochodne można tworzyć od następujących części mowy: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rzeczowników (pies –piesek)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czasowników (grać – wygrać)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przymiotników (uczciwy – uczciwość)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wyrażeń przyimkowych (nad morzem – nadmorski)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008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DCEAC8-A32A-4F39-831B-22E90B4A5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7080" y="382385"/>
            <a:ext cx="9452919" cy="44551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powstają wyrazy pochodne?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C12941-15BA-46DA-9FAB-DBC4B8B54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179" y="1013254"/>
            <a:ext cx="10280822" cy="5462361"/>
          </a:xfrm>
        </p:spPr>
        <p:txBody>
          <a:bodyPr>
            <a:normAutofit/>
          </a:bodyPr>
          <a:lstStyle/>
          <a:p>
            <a:pPr marL="0" lvl="0" indent="0" algn="ctr">
              <a:buClr>
                <a:srgbClr val="2A1A00"/>
              </a:buClr>
              <a:buNone/>
            </a:pPr>
            <a:r>
              <a:rPr lang="pl-PL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Wyrazy pochodne powstają dzięki formantom.</a:t>
            </a:r>
          </a:p>
          <a:p>
            <a:pPr marL="0" lvl="0" indent="0" algn="ctr">
              <a:buClr>
                <a:srgbClr val="2A1A00"/>
              </a:buClr>
              <a:buNone/>
            </a:pPr>
            <a:endParaRPr lang="pl-PL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wyrazach pochodnych można wskazać dwa człony:</a:t>
            </a:r>
          </a:p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człon przejęty z wyrazu podstawowego, czyli tzw. </a:t>
            </a:r>
            <a:r>
              <a:rPr lang="pl-PL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podstawę słowotwórczą</a:t>
            </a: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człon, przy pomocy którego ten wyraz utworzono, </a:t>
            </a:r>
            <a:r>
              <a:rPr lang="pl-PL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czyli formant słowotwórczy</a:t>
            </a: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kot-</a:t>
            </a:r>
            <a:r>
              <a:rPr lang="pl-PL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 marL="0" indent="0">
              <a:buNone/>
            </a:pPr>
            <a:r>
              <a:rPr lang="pl-PL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kot - 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odstawa słowotwórcza  </a:t>
            </a:r>
            <a:r>
              <a:rPr lang="pl-PL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r>
              <a:rPr lang="pl-PL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formant słowotwórczy</a:t>
            </a:r>
          </a:p>
          <a:p>
            <a:pPr marL="0" indent="0">
              <a:buNone/>
            </a:pPr>
            <a:r>
              <a:rPr lang="pl-PL" dirty="0">
                <a:solidFill>
                  <a:srgbClr val="800000"/>
                </a:solidFill>
              </a:rPr>
              <a:t>truskawk</a:t>
            </a:r>
            <a:r>
              <a:rPr lang="pl-PL" dirty="0"/>
              <a:t>a – </a:t>
            </a:r>
            <a:r>
              <a:rPr lang="pl-PL" dirty="0">
                <a:solidFill>
                  <a:srgbClr val="800000"/>
                </a:solidFill>
              </a:rPr>
              <a:t>truskawk</a:t>
            </a:r>
            <a:r>
              <a:rPr lang="pl-PL" dirty="0"/>
              <a:t>owy, </a:t>
            </a:r>
            <a:r>
              <a:rPr lang="pl-PL" dirty="0">
                <a:solidFill>
                  <a:srgbClr val="800000"/>
                </a:solidFill>
              </a:rPr>
              <a:t>śmiech</a:t>
            </a:r>
            <a:r>
              <a:rPr lang="pl-PL" dirty="0"/>
              <a:t> – </a:t>
            </a:r>
            <a:r>
              <a:rPr lang="pl-PL" dirty="0">
                <a:solidFill>
                  <a:srgbClr val="800000"/>
                </a:solidFill>
              </a:rPr>
              <a:t>śmiesz</a:t>
            </a:r>
            <a:r>
              <a:rPr lang="pl-PL" dirty="0"/>
              <a:t>ny, </a:t>
            </a:r>
            <a:r>
              <a:rPr lang="pl-PL" dirty="0">
                <a:solidFill>
                  <a:srgbClr val="800000"/>
                </a:solidFill>
              </a:rPr>
              <a:t>dziewczyn</a:t>
            </a:r>
            <a:r>
              <a:rPr lang="pl-PL" dirty="0"/>
              <a:t>a – </a:t>
            </a:r>
            <a:r>
              <a:rPr lang="pl-PL" dirty="0">
                <a:solidFill>
                  <a:srgbClr val="800000"/>
                </a:solidFill>
              </a:rPr>
              <a:t>dziewczyn</a:t>
            </a:r>
            <a:r>
              <a:rPr lang="pl-PL" dirty="0"/>
              <a:t>ka, </a:t>
            </a:r>
            <a:r>
              <a:rPr lang="pl-PL" dirty="0">
                <a:solidFill>
                  <a:srgbClr val="800000"/>
                </a:solidFill>
              </a:rPr>
              <a:t>koz</a:t>
            </a:r>
            <a:r>
              <a:rPr lang="pl-PL" dirty="0"/>
              <a:t>a – </a:t>
            </a:r>
            <a:r>
              <a:rPr lang="pl-PL" dirty="0">
                <a:solidFill>
                  <a:srgbClr val="800000"/>
                </a:solidFill>
              </a:rPr>
              <a:t>kóz</a:t>
            </a:r>
            <a:r>
              <a:rPr lang="pl-PL" dirty="0"/>
              <a:t>ka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skład podstawy słowotwórczej nie wchodzą końcówki fleksyjne (-a)</a:t>
            </a:r>
          </a:p>
        </p:txBody>
      </p:sp>
    </p:spTree>
    <p:extLst>
      <p:ext uri="{BB962C8B-B14F-4D97-AF65-F5344CB8AC3E}">
        <p14:creationId xmlns:p14="http://schemas.microsoft.com/office/powerpoint/2010/main" val="1821439404"/>
      </p:ext>
    </p:extLst>
  </p:cSld>
  <p:clrMapOvr>
    <a:masterClrMapping/>
  </p:clrMapOvr>
</p:sld>
</file>

<file path=ppt/theme/theme1.xml><?xml version="1.0" encoding="utf-8"?>
<a:theme xmlns:a="http://schemas.openxmlformats.org/drawingml/2006/main" name="Znaczek">
  <a:themeElements>
    <a:clrScheme name="Znaczek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Znaczek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naczek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TM10001106[[fn=Znaczek]]</Template>
  <TotalTime>697</TotalTime>
  <Words>1932</Words>
  <Application>Microsoft Office PowerPoint</Application>
  <PresentationFormat>Panoramiczny</PresentationFormat>
  <Paragraphs>179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7" baseType="lpstr">
      <vt:lpstr>Arial</vt:lpstr>
      <vt:lpstr>Calibri</vt:lpstr>
      <vt:lpstr>Gill Sans MT</vt:lpstr>
      <vt:lpstr>Impact</vt:lpstr>
      <vt:lpstr>Symbol</vt:lpstr>
      <vt:lpstr>Times New Roman</vt:lpstr>
      <vt:lpstr>Znaczek</vt:lpstr>
      <vt:lpstr>SŁOWOTWÓRSTWO</vt:lpstr>
      <vt:lpstr>Skąd się biorą nowe wyrazy? </vt:lpstr>
      <vt:lpstr>A czy wyrazy mogą też „umierać”? </vt:lpstr>
      <vt:lpstr>SŁOWOTWÓRSTWO</vt:lpstr>
      <vt:lpstr>Temat 1: Tworzenie i analiza słowotwórcza wyrazów pochodnych. </vt:lpstr>
      <vt:lpstr>SŁOWOTWÓRSTWO</vt:lpstr>
      <vt:lpstr>SŁOWOTWÓRSTWO</vt:lpstr>
      <vt:lpstr>WYRAZ POCHODY</vt:lpstr>
      <vt:lpstr>Jak powstają wyrazy pochodne?</vt:lpstr>
      <vt:lpstr>Prezentacja programu PowerPoint</vt:lpstr>
      <vt:lpstr>Jak zbudowany jest wyraz pochodny? </vt:lpstr>
      <vt:lpstr>Typy formantów słowotwórczych</vt:lpstr>
      <vt:lpstr>Formanty</vt:lpstr>
      <vt:lpstr>Prezentacja programu PowerPoint</vt:lpstr>
      <vt:lpstr>Prezentacja programu PowerPoint</vt:lpstr>
      <vt:lpstr>Uwaga - oboczność! </vt:lpstr>
      <vt:lpstr>Zapamiętaj!</vt:lpstr>
      <vt:lpstr>Analiza słowotwórcza wyrazów pochodnych        </vt:lpstr>
      <vt:lpstr>Prezentacja programu PowerPoint</vt:lpstr>
      <vt:lpstr>PODSUMOWANIE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Marzenka</dc:creator>
  <cp:lastModifiedBy>Marzenka</cp:lastModifiedBy>
  <cp:revision>50</cp:revision>
  <dcterms:created xsi:type="dcterms:W3CDTF">2020-03-29T12:24:08Z</dcterms:created>
  <dcterms:modified xsi:type="dcterms:W3CDTF">2020-03-31T08:46:22Z</dcterms:modified>
</cp:coreProperties>
</file>