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8" r:id="rId4"/>
    <p:sldId id="292" r:id="rId5"/>
    <p:sldId id="259" r:id="rId6"/>
    <p:sldId id="266" r:id="rId7"/>
    <p:sldId id="268" r:id="rId8"/>
    <p:sldId id="270" r:id="rId9"/>
    <p:sldId id="271" r:id="rId10"/>
    <p:sldId id="274" r:id="rId11"/>
    <p:sldId id="272" r:id="rId12"/>
    <p:sldId id="263" r:id="rId13"/>
    <p:sldId id="269" r:id="rId14"/>
    <p:sldId id="275" r:id="rId15"/>
    <p:sldId id="276" r:id="rId16"/>
    <p:sldId id="290" r:id="rId17"/>
    <p:sldId id="291" r:id="rId18"/>
    <p:sldId id="277" r:id="rId19"/>
    <p:sldId id="262" r:id="rId20"/>
    <p:sldId id="285" r:id="rId21"/>
    <p:sldId id="286" r:id="rId22"/>
    <p:sldId id="287" r:id="rId23"/>
    <p:sldId id="288" r:id="rId24"/>
    <p:sldId id="289" r:id="rId25"/>
    <p:sldId id="278" r:id="rId26"/>
    <p:sldId id="280" r:id="rId27"/>
    <p:sldId id="281" r:id="rId28"/>
    <p:sldId id="282" r:id="rId29"/>
    <p:sldId id="261" r:id="rId30"/>
    <p:sldId id="279" r:id="rId31"/>
    <p:sldId id="283" r:id="rId32"/>
    <p:sldId id="284" r:id="rId3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zenka" initials="M" lastIdx="1" clrIdx="0">
    <p:extLst>
      <p:ext uri="{19B8F6BF-5375-455C-9EA6-DF929625EA0E}">
        <p15:presenceInfo xmlns:p15="http://schemas.microsoft.com/office/powerpoint/2012/main" userId="Marzen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0D8F24-F491-474D-B555-DEED4BD7E7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B8F0A7E-5544-40C8-A4BD-00DD0E3D3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8F10DA-534B-4BE2-9C68-2FF054905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89DC-853B-45FA-9E42-18C40FEC3690}" type="datetimeFigureOut">
              <a:rPr lang="pl-PL" smtClean="0"/>
              <a:t>2020-04-06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FF493E4-AA8C-401D-9740-8889D2A9C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C6456B-23A9-487F-B909-D5513F65F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38F90-B45C-4F86-BE43-281F4B4E9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839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8C3C9A-5DE0-48ED-8E07-EA09B0E98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D9D6010-D509-47C6-BFC7-E3DD1AA22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3E3670-07C6-4829-8DB7-4EAB2C222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89DC-853B-45FA-9E42-18C40FEC3690}" type="datetimeFigureOut">
              <a:rPr lang="pl-PL" smtClean="0"/>
              <a:t>2020-04-06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1E854AF-6A8D-4D9A-B8A2-984BCAA44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C47CED-DF53-44A8-804D-2BAA10FD5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38F90-B45C-4F86-BE43-281F4B4E9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3344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5945B02-7E68-4579-8E88-A2B36867F4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91E6374-C6F2-461C-8056-80C617819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F510874-1D02-4008-9F58-16C287425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89DC-853B-45FA-9E42-18C40FEC3690}" type="datetimeFigureOut">
              <a:rPr lang="pl-PL" smtClean="0"/>
              <a:t>2020-04-06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32B3015-9F44-4F92-B2F6-AAAB60C2E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E9514A2-27DE-4409-AFFE-3CE570769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38F90-B45C-4F86-BE43-281F4B4E9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062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1F3747-D900-43EE-9F94-4D6F555BB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E4A8C6-60DE-49A1-A0FC-36A142754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C359769-2C0B-4CD4-9E22-DF036627D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89DC-853B-45FA-9E42-18C40FEC3690}" type="datetimeFigureOut">
              <a:rPr lang="pl-PL" smtClean="0"/>
              <a:t>2020-04-06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03BDA35-2F33-4E96-AB20-3638B1AB7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5B109C2-19B5-4AC2-8434-C6832253C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38F90-B45C-4F86-BE43-281F4B4E9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220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8D8AD7-53F1-443D-9694-66BBFC937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AE4A7BD-DD75-4AEA-9EB2-272AE5132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77D7437-DCB4-4193-B9C7-A67DDFBA0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89DC-853B-45FA-9E42-18C40FEC3690}" type="datetimeFigureOut">
              <a:rPr lang="pl-PL" smtClean="0"/>
              <a:t>2020-04-06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5E75CB9-346E-4199-AA7E-46EA43FA5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4A2A0A1-6F9A-4ECB-BA3C-B3CB37CE2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38F90-B45C-4F86-BE43-281F4B4E9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534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5F7422-7215-48AB-B58C-1B62B3051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E25BB0-279F-4FB9-8158-F9634E4EF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4630FE3-5B6C-49E8-BDD7-AE83C8A7E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12A536D-E641-4BE7-8579-BB568EC47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89DC-853B-45FA-9E42-18C40FEC3690}" type="datetimeFigureOut">
              <a:rPr lang="pl-PL" smtClean="0"/>
              <a:t>2020-04-06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EA215CC-2ED4-43AE-8C0F-C257B6BAB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E1225C8-8B63-4CC0-B634-73C7D60AB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38F90-B45C-4F86-BE43-281F4B4E9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0B890B-D6C5-41E2-81D2-B75194640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E1A6D5C-7244-4095-8622-82A85B43A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B3BEF7D-6134-4A9A-AE13-CF507049E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91B1B96-40F6-4289-B319-F3C8D4D743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8882C2E-7ECE-4523-98EE-78FCE28255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5F81CB5-E39E-43AF-B693-301DF524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89DC-853B-45FA-9E42-18C40FEC3690}" type="datetimeFigureOut">
              <a:rPr lang="pl-PL" smtClean="0"/>
              <a:t>2020-04-06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D54006B-E342-4E91-B2E3-96ADA56E6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8552D35-9CF7-4736-B871-1AF54338B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38F90-B45C-4F86-BE43-281F4B4E9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585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736778-9548-4AB8-9B02-9FEE2F2E6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DE6D491-7860-42AD-ACAB-0E3C04895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89DC-853B-45FA-9E42-18C40FEC3690}" type="datetimeFigureOut">
              <a:rPr lang="pl-PL" smtClean="0"/>
              <a:t>2020-04-06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706B42A-D3FE-4C51-9A62-80ACA85B7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342E121-4C08-4C0F-A968-93E4BB295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38F90-B45C-4F86-BE43-281F4B4E9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5934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F6A7FB5-9CA4-4109-A8EF-977E944A9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89DC-853B-45FA-9E42-18C40FEC3690}" type="datetimeFigureOut">
              <a:rPr lang="pl-PL" smtClean="0"/>
              <a:t>2020-04-06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6C11637-41C4-4BCE-9D33-54A3E90CC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D4A5FD3-735F-40C8-A26B-B5143BA34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38F90-B45C-4F86-BE43-281F4B4E9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0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78C3AF-9250-4AD8-9E12-7E04B3712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BF9303-820C-4A38-A2F9-B97FD0C65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77F359C-7464-4878-A978-133740655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BC9B440-91D5-4410-B5E0-7EC707538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89DC-853B-45FA-9E42-18C40FEC3690}" type="datetimeFigureOut">
              <a:rPr lang="pl-PL" smtClean="0"/>
              <a:t>2020-04-06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394DE98-289B-4D9B-8EF7-F7F68D33D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98648A4-6E5D-408F-9DA7-2C1ACC4CC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38F90-B45C-4F86-BE43-281F4B4E9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046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94EF18-F3AF-42AA-B302-F90725C64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FA975E6-27F0-4D8B-B501-3D7792E4AD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CCE5858-24AD-4101-8286-3B8CD028B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F9AE325-C237-4BE6-A012-7DCDEF9A6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689DC-853B-45FA-9E42-18C40FEC3690}" type="datetimeFigureOut">
              <a:rPr lang="pl-PL" smtClean="0"/>
              <a:t>2020-04-06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E4E2A24-4E16-4DE2-B82A-49E154F98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4B0E519-A5C7-453D-AD2C-ED0BF8AE7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38F90-B45C-4F86-BE43-281F4B4E9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652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274A5BF-E714-4AEB-90B5-27DDD7BA1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CA8FBCD-9ECA-4A8C-9353-932A57E70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72C04E-646C-45E0-93F0-8513ED36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689DC-853B-45FA-9E42-18C40FEC3690}" type="datetimeFigureOut">
              <a:rPr lang="pl-PL" smtClean="0"/>
              <a:t>2020-04-06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39B2898-9656-4930-877F-30252AACF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B257359-C1DE-4494-ACF0-914291BBF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8F90-B45C-4F86-BE43-281F4B4E9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426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048355-91D5-4DAF-B90F-DBDBDF90B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B30C07-ECA8-4A85-8692-3E61B9AE6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3434"/>
            <a:ext cx="10515600" cy="929804"/>
          </a:xfrm>
        </p:spPr>
        <p:txBody>
          <a:bodyPr/>
          <a:lstStyle/>
          <a:p>
            <a:endParaRPr lang="pl-PL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003A531-BD23-4649-9E31-022E4E4A7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9302" y="157981"/>
            <a:ext cx="2993395" cy="2365453"/>
          </a:xfrm>
          <a:prstGeom prst="rect">
            <a:avLst/>
          </a:prstGeom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2C4E4BFB-8454-4F15-9952-58E9ED46E9C8}"/>
              </a:ext>
            </a:extLst>
          </p:cNvPr>
          <p:cNvSpPr/>
          <p:nvPr/>
        </p:nvSpPr>
        <p:spPr>
          <a:xfrm>
            <a:off x="838200" y="2416800"/>
            <a:ext cx="10515600" cy="3449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pl-PL" sz="6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rodzinie… wyrazów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dzisiejszej lekcji przyswoicie sobie nowe wiadomości oraz umiejętności, które zwiększą Waszą sprawność językową.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Czytajcie uważnie i ze zrozumieniem.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Powodzenia w rozwiązywaniu ćwiczeń- M. Wróblewska</a:t>
            </a:r>
          </a:p>
        </p:txBody>
      </p:sp>
    </p:spTree>
    <p:extLst>
      <p:ext uri="{BB962C8B-B14F-4D97-AF65-F5344CB8AC3E}">
        <p14:creationId xmlns:p14="http://schemas.microsoft.com/office/powerpoint/2010/main" val="3947258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33BA6C-B526-4509-B94D-6040B09CA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199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Czym się różni wyraz pochodny od wyrazu pokrewnego?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F0271B-5311-4711-AF5B-82ED16954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0324"/>
            <a:ext cx="10515600" cy="5126639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pl-PL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Wyraz pochodny pochodzi bezpośrednio od wyrazu podstawowego dla niego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(np. </a:t>
            </a:r>
            <a:r>
              <a:rPr lang="pl-PL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domecz-ek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 wyrazu </a:t>
            </a:r>
            <a:r>
              <a:rPr lang="pl-PL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domek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pl-PL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więc musi mieć taką samą podstawę słowotwórczą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(z ewentualną obocznością, np. tu k:cz).</a:t>
            </a:r>
            <a:r>
              <a:rPr lang="pl-PL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pl-PL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Wyraz pokrewny należy do tej samej rodziny, więc musi mieć ten sam rdzeń co inne wyrazy. 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 -- dom-</a:t>
            </a:r>
            <a:r>
              <a:rPr lang="pl-PL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ownik</a:t>
            </a:r>
            <a:r>
              <a:rPr lang="pl-PL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-- przy-dom-</a:t>
            </a:r>
            <a:r>
              <a:rPr lang="pl-PL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owy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 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Czyli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wszystkie wyrazy z rodziny są pokrewne.  Pochodne są tylko te pokrewne bezpośrednio. 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1998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C80EE6-901D-487C-A11D-C3C86F743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702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Czym się różni podstawa słowotwórcza od rdzenia?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3A5B4D-F60A-404C-BDB3-7A4D4E24E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4530"/>
            <a:ext cx="10515600" cy="484243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pl-PL" sz="2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Podstawa słowotwórcza</a:t>
            </a:r>
            <a:r>
              <a:rPr lang="pl-PL" sz="2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wspólna część wyrazu podstawowego i pochodnego. Jej inna nazwa to </a:t>
            </a:r>
            <a:r>
              <a:rPr lang="pl-PL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pień</a:t>
            </a:r>
            <a:r>
              <a:rPr lang="pl-PL" sz="2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l-PL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Wyraz pochodny powstaje właśnie poprzez  dodanie do pnia jakiegoś formantu, np.</a:t>
            </a:r>
            <a:r>
              <a:rPr lang="pl-PL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ręk</a:t>
            </a:r>
            <a:r>
              <a:rPr lang="pl-PL" sz="2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/a -- </a:t>
            </a:r>
            <a:r>
              <a:rPr lang="pl-PL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ręk</a:t>
            </a:r>
            <a:r>
              <a:rPr lang="pl-PL" sz="2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sz="22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</a:t>
            </a:r>
            <a:r>
              <a:rPr lang="pl-PL" sz="2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-- </a:t>
            </a:r>
            <a:r>
              <a:rPr lang="pl-PL" sz="2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rękaw</a:t>
            </a:r>
            <a:r>
              <a:rPr lang="pl-PL" sz="2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sz="22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iczka</a:t>
            </a:r>
            <a:r>
              <a:rPr lang="pl-PL" sz="2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-- </a:t>
            </a:r>
            <a:r>
              <a:rPr lang="pl-PL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rękawicz</a:t>
            </a:r>
            <a:r>
              <a:rPr lang="pl-PL" sz="2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sz="22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nik</a:t>
            </a:r>
            <a:r>
              <a:rPr lang="pl-PL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itp. 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pl-PL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Natomiast </a:t>
            </a:r>
            <a:r>
              <a:rPr lang="pl-PL" sz="2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rdzeń</a:t>
            </a:r>
            <a:r>
              <a:rPr lang="pl-PL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najmniejsza niepodzielna podstawa słowotwórcza</a:t>
            </a:r>
            <a:r>
              <a:rPr lang="pl-PL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ta z pierwszego wyrazu. Pojawi się we wszystkich wyrazach z rodziny. W podanym wyżej przykładzie będzie to </a:t>
            </a:r>
            <a:r>
              <a:rPr lang="pl-PL" sz="2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l-PL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ręk</a:t>
            </a:r>
            <a:r>
              <a:rPr lang="pl-PL" sz="2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/-ręcz/-</a:t>
            </a:r>
            <a:r>
              <a:rPr lang="pl-PL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rącz</a:t>
            </a:r>
            <a:r>
              <a:rPr lang="pl-PL" sz="2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(bo w rodzinie są też wyrazy </a:t>
            </a:r>
            <a:r>
              <a:rPr lang="pl-PL" sz="2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ręczny, ręcznik, rączka</a:t>
            </a:r>
            <a:r>
              <a:rPr lang="pl-PL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itp.)</a:t>
            </a:r>
            <a:endParaRPr lang="pl-PL" sz="2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1883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878B25-D9C6-4AA7-9179-6D469CD67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779"/>
            <a:ext cx="10515600" cy="77847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wyrazach złożonych.  Zasady tworzenia.</a:t>
            </a:r>
            <a:b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AAC11A-ABB1-474A-98AB-AB4E4DDF4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405" y="1309816"/>
            <a:ext cx="10612395" cy="4867147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Zdarza się, że niektóre wyrazy należą do więcej niż jednej rodziny wyrazów. Zostały one utworzone od więcej niż jednego rdzenia, np.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wyraz </a:t>
            </a:r>
            <a:r>
              <a:rPr lang="pl-PL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domorosły</a:t>
            </a: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pochodzi od wyrazów</a:t>
            </a:r>
            <a:r>
              <a:rPr lang="pl-PL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dom</a:t>
            </a: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pl-PL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rosnąć</a:t>
            </a: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Nazywamy je wtedy </a:t>
            </a:r>
            <a:r>
              <a:rPr lang="pl-PL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wyrazami złożonymi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7375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C10BCC-BBD4-4179-96E6-86A47109F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5772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Typy wyrazów złożonych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61F9BD-CAE6-45BB-9109-70E8BC2C8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8032"/>
            <a:ext cx="10515600" cy="49289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Złożenie</a:t>
            </a:r>
          </a:p>
          <a:p>
            <a:pPr marL="0" indent="0">
              <a:buNone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Wyraz złożony z dwóch lub więcej podstaw słowotwórczych, połączonych za pomocą formantów –o-, -i-, -y-. Odmienia się tylko drugi człon.</a:t>
            </a:r>
          </a:p>
          <a:p>
            <a:pPr marL="0" indent="0">
              <a:buNone/>
            </a:pP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listonosz, łamigłówka, bajkopisarz (listonosza, łamigłówki, bajkopisarza)</a:t>
            </a:r>
          </a:p>
          <a:p>
            <a:pPr marL="0" indent="0" algn="ctr">
              <a:buNone/>
            </a:pP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Zrost</a:t>
            </a:r>
          </a:p>
          <a:p>
            <a:pPr marL="0" indent="0">
              <a:buNone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Dwa wyrazy zrosłe w jeden, zachowany pierwotny układ składniowy. Odmieniają się oba człony albo tylko drugi.</a:t>
            </a:r>
          </a:p>
          <a:p>
            <a:pPr marL="0" indent="0">
              <a:buNone/>
            </a:pP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Białystok, karygodny (Białegostoku, karygodnego)</a:t>
            </a:r>
          </a:p>
          <a:p>
            <a:pPr marL="0" indent="0" algn="ctr">
              <a:buNone/>
            </a:pP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Zestawienie</a:t>
            </a:r>
          </a:p>
          <a:p>
            <a:pPr marL="0" indent="0">
              <a:buNone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Min. dwa oddzielne wyrazy, oznaczające jeden rzeczownik. Odmieniają się oba człony lub tylko jeden z nich.</a:t>
            </a:r>
          </a:p>
          <a:p>
            <a:pPr marL="0" indent="0">
              <a:buNone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Zielona Góra, maszyna do szycia (Zielonej Góry, maszyny do szycia)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336271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9B839D-230D-4484-8916-9707673D9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FF899B-FB9D-4367-B6E9-54084D20B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540" y="580768"/>
            <a:ext cx="10365259" cy="559619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Niektóre wyrazy pochodne w języku polskim powstają od wyrażeń przyimkowych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przyimek + rzeczownik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Przyimek jest w tym wypadku częścią podstawy słowotwórczej wyrazu pochodnego, np.: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przed miastem – przedmieście,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lodowcu – polodowcowy,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 Olzą – Zaolzie,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między lasem – Międzylesie,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ramieniu – naramiennik.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3759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AA7A52-3BB7-4FD0-AAB4-04E22F57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1632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Jeszcze raz: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47F81C-DA9F-40C1-98FB-D38E30808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4465"/>
            <a:ext cx="10515600" cy="50524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Zrost</a:t>
            </a:r>
            <a: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endParaRPr lang="pl-PL" sz="3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Najściślejsze zespolenie podstaw słowotwórczych połączonych </a:t>
            </a:r>
          </a:p>
          <a:p>
            <a:pPr marL="0" indent="0">
              <a:buNone/>
            </a:pPr>
            <a:r>
              <a:rPr lang="pl-PL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bezpośrednio, bez żadnego wrostka, np. </a:t>
            </a:r>
            <a:r>
              <a:rPr lang="pl-PL" sz="2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dusigrosz (</a:t>
            </a:r>
            <a:r>
              <a:rPr lang="pl-PL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dusi+grosz</a:t>
            </a:r>
            <a:r>
              <a:rPr lang="pl-PL" sz="2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Białystok (</a:t>
            </a:r>
            <a:r>
              <a:rPr lang="pl-PL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Biały+stok</a:t>
            </a:r>
            <a:r>
              <a:rPr lang="pl-PL" sz="2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Wielkanoc (</a:t>
            </a:r>
            <a:r>
              <a:rPr lang="pl-PL" sz="22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Wielka+noc</a:t>
            </a:r>
            <a:r>
              <a:rPr lang="pl-PL" sz="2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l-PL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br>
              <a:rPr lang="pl-PL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2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299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C461A5-D2D2-4BD6-BA31-C47A1944B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Złożenie</a:t>
            </a:r>
            <a:endParaRPr lang="pl-PL" sz="32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77F7D4-F50B-4F59-864A-E29570DD7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2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Połączenie dwóch wyrazów za pomocą </a:t>
            </a:r>
            <a:r>
              <a:rPr lang="pl-PL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międzyrostka</a:t>
            </a:r>
            <a:r>
              <a:rPr lang="pl-PL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np.</a:t>
            </a:r>
            <a:r>
              <a:rPr lang="pl-PL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zlewozmywak (</a:t>
            </a:r>
            <a:r>
              <a:rPr lang="pl-PL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zlew+o+zmywak</a:t>
            </a:r>
            <a:r>
              <a:rPr lang="pl-PL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samolot (</a:t>
            </a:r>
            <a:r>
              <a:rPr lang="pl-PL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sam+o+lot</a:t>
            </a:r>
            <a:r>
              <a:rPr lang="pl-PL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łamigłówka (</a:t>
            </a:r>
            <a:r>
              <a:rPr lang="pl-PL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łam+i+główka</a:t>
            </a:r>
            <a:r>
              <a:rPr lang="pl-PL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pl-PL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powstały wyraz odmienia się jak zwykły jednolity rzeczownik. 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769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E4E779-FC98-47FE-807B-B396D9D0F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Zestawienie</a:t>
            </a:r>
            <a:endParaRPr lang="pl-PL" sz="32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0F4201-6215-4364-A86E-ED5C1D0A5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746"/>
            <a:ext cx="10515600" cy="4904217"/>
          </a:xfrm>
        </p:spPr>
        <p:txBody>
          <a:bodyPr/>
          <a:lstStyle/>
          <a:p>
            <a:pPr marL="0" indent="0" algn="ctr">
              <a:buNone/>
            </a:pPr>
            <a:endParaRPr lang="pl-PL" sz="2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2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połączenie wyrazów pisanych oddzielnie, ale stanowiących jedną  nazwę, nie można odjąć ani dodać żadnego wyrazu ani zamienić ich kolejności, bo nazwa straci znaczenie np. </a:t>
            </a:r>
            <a:r>
              <a:rPr lang="pl-PL" sz="2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Zielona Góra, wieczne pióro, panna młoda</a:t>
            </a:r>
          </a:p>
          <a:p>
            <a:pPr marL="0" indent="0" algn="ctr">
              <a:buNone/>
            </a:pPr>
            <a:br>
              <a:rPr lang="pl-PL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UWAGA! 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Jeżeli człony złożenia lub zestawienia są równorzędne znaczeniowo, piszemy je z łącznikiem</a:t>
            </a:r>
            <a:r>
              <a:rPr lang="pl-PL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np. flaga </a:t>
            </a:r>
            <a:r>
              <a:rPr lang="pl-PL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biało-czerwona</a:t>
            </a:r>
            <a:r>
              <a:rPr lang="pl-PL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 sezon </a:t>
            </a:r>
            <a:r>
              <a:rPr lang="pl-PL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jesienno-zimowy</a:t>
            </a:r>
            <a:r>
              <a:rPr lang="pl-PL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język </a:t>
            </a:r>
            <a:r>
              <a:rPr lang="pl-PL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staro-cerkiewno-słowiański</a:t>
            </a:r>
            <a:r>
              <a:rPr lang="pl-PL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 </a:t>
            </a:r>
            <a:r>
              <a:rPr lang="pl-PL" sz="2400" b="1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szpital-pomnik, herod-baba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8430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4296FB-B8B3-4C34-8594-2C246B1F9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1059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br>
              <a:rPr lang="pl-PL" sz="2000" b="1" dirty="0">
                <a:solidFill>
                  <a:srgbClr val="993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2000" b="1" dirty="0">
                <a:solidFill>
                  <a:srgbClr val="9933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Zapamiętaj!</a:t>
            </a:r>
            <a:br>
              <a:rPr lang="pl-PL" sz="18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C5BCA9-8956-48F0-ACBB-9A3E48661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5676"/>
            <a:ext cx="10515600" cy="49412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Wyrazy proste</a:t>
            </a:r>
            <a:r>
              <a:rPr lang="pl-PL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pl-PL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takie, które mają jedną podstawę słowotwórczą (czyli pochodzą od jednego wyrazu) – np. stół, piesek, nauczyciel, babcia, przydomowy.</a:t>
            </a:r>
          </a:p>
          <a:p>
            <a:pPr marL="0" indent="0" algn="ctr">
              <a:buNone/>
            </a:pPr>
            <a:br>
              <a:rPr lang="pl-PL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Wyrazy złożone</a:t>
            </a:r>
            <a:r>
              <a:rPr lang="pl-PL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pl-PL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wyrazy pochodzące od dwóch wyrazów podstawowych i zawierające dwie podstawy słowotwórcze.</a:t>
            </a:r>
            <a:br>
              <a:rPr lang="pl-PL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515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945E1C-0907-4FE5-949D-ED166C17B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powinniśmy wiedzieć o skrótach i skrótowcach? </a:t>
            </a:r>
            <a:br>
              <a:rPr lang="pl-PL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Typy skrótów i skrótowców</a:t>
            </a:r>
            <a:b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142520-6F5F-4B51-B3A0-E074FBA97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Skróty</a:t>
            </a:r>
            <a:r>
              <a:rPr lang="pl-PL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-to połączenie kilku liter jednego lub więcej wyrazów, które stosuje się w celu skrócenia zapisu, np.: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doktor,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Sz.P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Szanowni Państwo/Pani/Pan,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mgr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magister.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Skróty zapisujemy najczęściej małą literą; odczytujemy je zawsze w pełnym brzmieniu, np.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wg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według,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itp.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i tym podobnie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9299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A992F1-0910-46FA-9007-C8368E55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8FCECF-B9E5-4923-B857-2C8846911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1FB726F-C039-48AE-9067-511B93072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551" y="580768"/>
            <a:ext cx="8340929" cy="570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4068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25C4DD-569B-4305-BD7E-0518AAF10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812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pl-P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Zasady interpunkcyjne</a:t>
            </a:r>
            <a:br>
              <a:rPr lang="pl-PL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968EBC-B306-412E-96FC-EBAD592C9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3254"/>
            <a:ext cx="10515600" cy="5163709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Kropkę stawiamy:</a:t>
            </a:r>
            <a:endParaRPr lang="pl-PL" sz="26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skrótach, które nie są zakończone ostatnią literą skracanego wyrazu, np.</a:t>
            </a:r>
            <a:endParaRPr lang="pl-PL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(profesor),</a:t>
            </a:r>
            <a:endParaRPr lang="pl-PL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godz. (godzina),</a:t>
            </a:r>
            <a:endParaRPr lang="pl-PL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kl. (klasa),</a:t>
            </a:r>
            <a:endParaRPr lang="pl-PL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s. (strona),</a:t>
            </a:r>
            <a:endParaRPr lang="pl-PL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płn. (północ),</a:t>
            </a:r>
            <a:endParaRPr lang="pl-PL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t. (tom),</a:t>
            </a:r>
            <a:endParaRPr lang="pl-PL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os. (osiedle)</a:t>
            </a:r>
            <a:endParaRPr lang="pl-PL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9960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074E83-4DA8-42D4-8CA9-A3B2A8D46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263A15-070C-48CA-BC48-FB3E5D06F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0897"/>
            <a:ext cx="10515600" cy="5176066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skrótach wielowyrazowych: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każdej literze skrótu, którego drugi lub kolejny człon rozpoczyna się od samogłoski, np.: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13716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p.n.e. – przed naszą erą,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13716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n.e. – naszej ery,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13716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p.o. – pełniący obowiązki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końcu skrótu, jeżeli jego kolejne człony zaczynają się od spółgłoski, np.: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13716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itd. (i tak dalej),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13716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pt. (pod tytułem),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13716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pw. (pod wezwaniem), cdn. (ciąg dalszy nastąpi).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473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F93C08-6E2C-40C7-B0D9-F1C5958FC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84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Kropki nie stawiamy:</a:t>
            </a:r>
            <a:b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75FC1E-AFE7-4114-8916-1F7B53B86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692" y="1173892"/>
            <a:ext cx="10637108" cy="5003071"/>
          </a:xfrm>
        </p:spPr>
        <p:txBody>
          <a:bodyPr>
            <a:normAutofit fontScale="775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skrótach oznaczających nazwy polskich jednostek monetarnych, np.: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zł (złoty),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 (groszy),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tys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(tysiąc).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skrótach stosowanych w matematyce, fizyce, chemii, nazwach jednostek miar, np.: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cm – centymetr,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– prędkość,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 – magnez,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dkg – dekagram,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 – godzina,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– czas,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16587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954DB8-4CB9-4789-BC18-86D3955CC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8064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8DC146-B28C-40B7-9A10-57F740EF3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35" y="1173892"/>
            <a:ext cx="10649465" cy="5003071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skrótach, które zawierają pierwszą i ostatnią literę skróconego wyrazu, np.: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mgr – magister,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wg – według,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nr – numer,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mjr – major,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 – doktor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01322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545F7A-C009-4543-8B07-90E2921B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989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Uwaga!</a:t>
            </a:r>
            <a:b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81401A-1EB8-4426-B672-31955A833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405" y="1235676"/>
            <a:ext cx="10612395" cy="4941287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Jeżeli skrót zakończony ostatnią literą skracanego wyrazu użyty jest w innym przypadku niż M i W, wówczas stawiamy po nim kropkę, np.</a:t>
            </a:r>
            <a:b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Lekcje matematyki są w mojej szkole prowadzone przez dr. Kowalskiego.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Jeśli skrót zakończony kropką kończy jednocześnie zdanie, to nie stawiamy drugiej kropki – np. </a:t>
            </a:r>
            <a:r>
              <a:rPr lang="pl-PL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klasy wszedł dyr.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Postaraj się nie kończyć zdania skrótem, który jest pisany bez kropki – lepiej będzie wyglądało zdanie</a:t>
            </a:r>
            <a:r>
              <a:rPr lang="pl-PL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Książka kosztowała 35 złotych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niż </a:t>
            </a:r>
            <a:r>
              <a:rPr lang="pl-PL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Książka kosztowała 35 zł.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72449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5FD7AF-0027-4333-9198-D98AE41C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6345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Skrótowce</a:t>
            </a:r>
            <a:endParaRPr lang="pl-PL" sz="32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4FF965D-9BD0-456E-9917-D80B08E8C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7395"/>
            <a:ext cx="10515600" cy="5089568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-to skrócone wielowyrazowe nazwy instytucji, organizacji i urzędów. Zapisujemy je wielkimi literami i odczytujemy w skróconej wersji, a nie jako całe wyrazy – np.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PCK</a:t>
            </a:r>
            <a:r>
              <a:rPr lang="pl-PL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(czyt. </a:t>
            </a:r>
            <a:r>
              <a:rPr lang="pl-P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peceka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Polski Czerwony Krzyż),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</a:t>
            </a:r>
            <a:r>
              <a:rPr lang="pl-PL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(czyt. pan – Polska Akademia Nauk),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914400" algn="l"/>
              </a:tabLst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GOPR</a:t>
            </a:r>
            <a:r>
              <a:rPr lang="pl-PL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(czyt. </a:t>
            </a:r>
            <a:r>
              <a:rPr lang="pl-P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gopr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Górskie Ochotnicze Pogotowie Ratunkowe).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44556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D782F7-1C59-45B3-9164-0801EAC34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91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jaki sposób tworzy się skrótowce?</a:t>
            </a:r>
            <a:b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2B5C53-CF1D-4FDF-91CE-4AA7EF6B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7783"/>
            <a:ext cx="10515600" cy="4842433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Skrótowce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można utworzyć z pierwszych głosek wchodzących w skład wyrazów – np.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(Polska Akademia Nauk),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ZUS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(Zakład Ubezpieczeń Społecznych). Takie skrótowce odczytuje się jak zwykłe wyrazy – np. pan, </a:t>
            </a:r>
            <a:r>
              <a:rPr lang="pl-P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zus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Nazywamy je </a:t>
            </a: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głoskowcami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986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FC872B-8CAE-40F0-9A8B-F9849745B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CF8642-3F47-439C-B25E-C5600BAF9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5676"/>
            <a:ext cx="10515600" cy="4941287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Innym sposobem tworzenia skrótowców jest połączenie pierwszych liter skracanych wyrazów – np. </a:t>
            </a:r>
            <a: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PKP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(Polskie Koleje Państwowe), </a:t>
            </a:r>
            <a: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PZU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(Powszechny Zakład Ubezpieczeń), </a:t>
            </a:r>
            <a: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PCK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(Polski Czerwony Krzyż), </a:t>
            </a:r>
            <a: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ONZ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(Organizacja Narodów Zjednoczonych). Takie skrótowce wymawia się; odczytując ich kolejne litery – </a:t>
            </a:r>
            <a:r>
              <a:rPr lang="pl-PL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pekape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pezetu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peceka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oenzet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Nazywamy je </a:t>
            </a:r>
            <a: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literowcami</a:t>
            </a:r>
            <a: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32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6968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8D703A-D9C6-4030-B597-383D7281C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011E23-11C4-4445-90E1-F0F3F1566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AD25A40D-B213-439F-B703-F32B250CCA84}"/>
              </a:ext>
            </a:extLst>
          </p:cNvPr>
          <p:cNvSpPr/>
          <p:nvPr/>
        </p:nvSpPr>
        <p:spPr>
          <a:xfrm>
            <a:off x="1309816" y="1780632"/>
            <a:ext cx="9539416" cy="2701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1000"/>
              </a:spcBef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Można też utworzyć skrótowce z pierwszych sylab wyrazów – np. </a:t>
            </a:r>
            <a: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Pafawag 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(Państwowa Fabryka Wagonów)– są to </a:t>
            </a:r>
            <a: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sylabowce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lub z pierwszych głosek wyrazów – </a:t>
            </a:r>
            <a:r>
              <a:rPr lang="pl-PL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Fawent</a:t>
            </a:r>
            <a:r>
              <a:rPr lang="pl-PL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(Fabryka Wentylatorów) – wtedy są to </a:t>
            </a:r>
            <a: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grupowce</a:t>
            </a:r>
            <a: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3844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9CF25F-A771-46C9-8171-02A0BA6F6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co nam skróty i skrótowce?</a:t>
            </a:r>
            <a:b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E30328-2FE9-45A0-AAF0-DE77588BD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7396"/>
            <a:ext cx="10515600" cy="525162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tekstach pisanych bardzo często możesz spotkać skrócone pojedyncze wyrazy i wyrażenia.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Dlaczego się pojawiają?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prostu bardzo ułatwiają i skracają wypowiedzi – dzięki nim niektóre wyrazy można zapisać w postaci kilku liter – to duża oszczędność czasu i papieru!</a:t>
            </a:r>
            <a:endParaRPr lang="pl-PL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 skrótami spotykamy się wszędzie – na wizytówkach, szyldach, w artykułach: </a:t>
            </a:r>
            <a:r>
              <a:rPr lang="pl-PL" sz="3600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mgr Anna Kowalska </a:t>
            </a: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(magister), </a:t>
            </a:r>
            <a:r>
              <a:rPr lang="pl-PL" sz="3600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ul. Warszawska</a:t>
            </a: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(ulica), </a:t>
            </a:r>
            <a:r>
              <a:rPr lang="pl-PL" sz="3600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itd. </a:t>
            </a: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 tak dalej), </a:t>
            </a:r>
            <a:r>
              <a:rPr lang="pl-PL" sz="3600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itp.</a:t>
            </a: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 tym podobne), </a:t>
            </a:r>
            <a:r>
              <a:rPr lang="pl-PL" sz="3600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r. p.n.e.</a:t>
            </a: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(30 rok przed naszą erą).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Albo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sz="3600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A.D.</a:t>
            </a: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(Anno Domini) (łac.) – roku Pańskiego</a:t>
            </a:r>
            <a:endParaRPr lang="pl-PL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sz="3600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(postscriptum) (łac.) – dopisek autora na końcu listu, artykułu</a:t>
            </a:r>
            <a:endParaRPr lang="pl-PL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 najczęściej używane nie powinny sprawiać trudności w ich odczytaniu – każdy uczeń wie, co oznacza wpis </a:t>
            </a:r>
            <a:r>
              <a:rPr lang="pl-PL" sz="3600" dirty="0" err="1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ndst</a:t>
            </a:r>
            <a:r>
              <a:rPr lang="pl-PL" sz="3600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l-PL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 dzienniku!</a:t>
            </a:r>
            <a:endParaRPr lang="pl-PL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742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1BE8A0-4337-42C8-9AB7-F7E84D895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768" y="1087395"/>
            <a:ext cx="10773032" cy="418894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0ADD2F-AE0C-47CB-933F-EBADFE8C7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265" y="543697"/>
            <a:ext cx="10686535" cy="594917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Rodzina wyrazów</a:t>
            </a:r>
            <a:endParaRPr lang="pl-PL" sz="26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Rodziną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nazywa się grupę wyrazów mających wspólny rdzeń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czyli pochodzących od tego samego wyrazu podstawowego, który sam również wchodzi w jej skład. </a:t>
            </a:r>
            <a:endParaRPr lang="pl-PL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Przykład</a:t>
            </a:r>
            <a:endParaRPr lang="pl-PL" sz="26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owa,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ać się,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erstwo,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anek</a:t>
            </a:r>
            <a:endParaRPr lang="pl-PL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ostwo,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ownik, za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owić się,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owy, u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owiony</a:t>
            </a:r>
            <a:endParaRPr lang="pl-PL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54793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0BDC0B-C96F-41B2-950A-42ED16912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7621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 odmieniać skrótowce?</a:t>
            </a:r>
            <a:br>
              <a:rPr lang="pl-PL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D66E86-009C-4D34-9E7C-23D0D717D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zależy od ich wymowy. Skrótowce zakończone na samogłoskę </a:t>
            </a:r>
            <a:r>
              <a:rPr lang="pl-PL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-a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odmieniają się jak rzeczowniki żeńskie (np. </a:t>
            </a:r>
            <a:r>
              <a:rPr lang="pl-PL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Polfa – Polfy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[jak kobiety], zakończone na spółgłoskę jak rzeczowniki męskie (np. </a:t>
            </a:r>
            <a:r>
              <a:rPr lang="pl-PL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ZUS – ZUS-em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[jak obrusem], </a:t>
            </a:r>
            <a:r>
              <a:rPr lang="pl-PL" dirty="0">
                <a:solidFill>
                  <a:srgbClr val="00008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PSL – PSL-em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[jak hotelem]. Masz szczęście, jeśli skrótowiec kończy się na samogłoskę -e, -u, -o. Dlaczego? Bo te skrótowce są nieodmienne – np. w PKO, PZU.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8199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D06F00-5CAC-4AF4-B2B3-AE4E73E0E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3319" y="432486"/>
            <a:ext cx="10130480" cy="864974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l-PL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 z liczbą i rodzajem skrótowców?</a:t>
            </a:r>
            <a:r>
              <a:rPr lang="pl-PL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5E440D-3674-4E6D-AE4A-9C648062F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Zachowują formy gramatyczne głównego członu nazwy instytucji, np.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PCK (Polski Czerwony Krzyż) zorganizował zbiórkę odzieży. (Krzyż zorganizował)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PKP (Polskie Koleje Państwowe) podniosły ceny biletów. (Koleje podniosły)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PKO (Polska Kasa Oszczędności) sponsorowała szkolne zawody sportowe. (Kasa sponsorowała)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28459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EA01F4-CF58-4855-A358-5A987ECD4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Zapamiętaj!</a:t>
            </a:r>
            <a:br>
              <a:rPr lang="pl-PL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25F47E-2707-4CAF-853A-7A6F8F7BA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Skróty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skrócone pojedyncze wyrazy pospolite i wyrażenia zapisane małymi literami – np. prof. (profesor), ob. (obywatel), dyr. (dyrektor), nr (numer), lek. med. (lekarz medycyny).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Skrótowce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skrócone wielowyrazowe nazwy instytucji, organizacji i urzędów. Zapisujemy je wielkimi literami i odczytujemy w skróconej wersji, a nie jako całe wyrazy – np. PAN (czyt. pan – Polska Akademia Nauk), GOPR (czyt. </a:t>
            </a:r>
            <a:r>
              <a:rPr lang="pl-P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gopr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Górskie Ochotnicze Pogotowie Ratunkowe).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/>
              <a:t>                                                                                          M. Wróblewska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745530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ED97A6-2312-451B-AB43-3BA6CF6A9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8631BE-6BE6-4345-B3E8-17A6A1521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Rdzeń</a:t>
            </a: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cząstka niepodzielna słowotwórczo będąca nośnikiem znaczenia</a:t>
            </a: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Rdzeniem może być cały wyraz niepodzielny słowotwórczo (np. </a:t>
            </a:r>
            <a:r>
              <a:rPr lang="pl-PL" sz="2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</a:t>
            </a: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brat</a:t>
            </a: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6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tynk, kot</a:t>
            </a: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Wyrazy w obrębie rodziny łączy więc </a:t>
            </a:r>
            <a:r>
              <a:rPr lang="pl-PL" sz="2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podobieństwo budowy i podobieństwo znaczenia</a:t>
            </a:r>
            <a:r>
              <a:rPr lang="pl-PL" sz="2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6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5875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B3C181-1F86-44FE-8799-0A9C20292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015B60-F2B2-4ED9-8197-AECCCC66B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Przykład 1</a:t>
            </a:r>
            <a:endParaRPr lang="pl-PL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Rodziną jest grupa wyrazów</a:t>
            </a:r>
            <a:r>
              <a:rPr lang="pl-PL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kur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czę,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czak,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 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sz="2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wszystkie zawierają ten sam rdzeń (</a:t>
            </a:r>
            <a:r>
              <a:rPr lang="pl-PL" sz="26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pl-PL" sz="2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dotyczą przedstawicieli drobiu. Do tej rodziny nie należą (mimo obecności członu 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słowa 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kuriozum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(coś osobliwego, dziwnego), 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kurtka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(odzież), 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kurkuma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(przyprawa), ponieważ mają inne znaczenie.</a:t>
            </a:r>
            <a:endParaRPr lang="pl-PL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Przykład 2</a:t>
            </a:r>
            <a:endParaRPr lang="pl-PL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Rodziną jest grupa wyrazów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arka,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owany, </a:t>
            </a:r>
            <a:r>
              <a:rPr lang="pl-PL" sz="26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arz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pl-PL" sz="2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wszystkie mają ten sam rdzeń (</a:t>
            </a:r>
            <a:r>
              <a:rPr lang="pl-PL" sz="26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</a:t>
            </a:r>
            <a:r>
              <a:rPr lang="pl-PL" sz="2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dotyczą ściany z cegieł lub kamieni. Do tej rodziny nie należą (mimo obecności członu 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słowa: 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amur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(ryba), 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chmura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(skupienie kropelek wody), </a:t>
            </a:r>
            <a:r>
              <a:rPr lang="pl-PL" sz="26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Murzyn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(przedstawiciel rasy czarnej) ze względu na inne znaczenie.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Wyrazy tworzące rodzinę wyrazów nazywa się </a:t>
            </a:r>
            <a:r>
              <a:rPr lang="pl-PL" sz="2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wyrazami pokrewnymi</a:t>
            </a:r>
            <a:r>
              <a:rPr lang="pl-PL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082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99F1D3-4486-4367-A8E7-9095D9821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7004BA-CCB3-47F5-8D16-D48EE7F40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9178"/>
            <a:ext cx="10515600" cy="5027785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      </a:t>
            </a:r>
            <a:r>
              <a:rPr lang="pl-PL" dirty="0">
                <a:solidFill>
                  <a:srgbClr val="FF0000"/>
                </a:solidFill>
              </a:rPr>
              <a:t>Kwiat  </a:t>
            </a:r>
            <a:r>
              <a:rPr lang="pl-PL" dirty="0"/>
              <a:t>                                                                                </a:t>
            </a:r>
            <a:r>
              <a:rPr lang="pl-PL" dirty="0">
                <a:solidFill>
                  <a:srgbClr val="FF0000"/>
                </a:solidFill>
              </a:rPr>
              <a:t>kwiet</a:t>
            </a:r>
            <a:r>
              <a:rPr lang="pl-PL" dirty="0"/>
              <a:t>nik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 </a:t>
            </a:r>
            <a:r>
              <a:rPr lang="pl-PL" dirty="0">
                <a:solidFill>
                  <a:srgbClr val="FF0000"/>
                </a:solidFill>
              </a:rPr>
              <a:t>Kwiat</a:t>
            </a:r>
            <a:r>
              <a:rPr lang="pl-PL" dirty="0"/>
              <a:t>ek                                                                                     </a:t>
            </a:r>
            <a:r>
              <a:rPr lang="pl-PL" dirty="0">
                <a:solidFill>
                  <a:srgbClr val="FF0000"/>
                </a:solidFill>
              </a:rPr>
              <a:t>kwiat</a:t>
            </a:r>
            <a:r>
              <a:rPr lang="pl-PL" dirty="0"/>
              <a:t>owy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Kwiaci</a:t>
            </a:r>
            <a:r>
              <a:rPr lang="pl-PL" dirty="0"/>
              <a:t>arnia                                                                               </a:t>
            </a:r>
            <a:r>
              <a:rPr lang="pl-PL" dirty="0">
                <a:solidFill>
                  <a:srgbClr val="FF0000"/>
                </a:solidFill>
              </a:rPr>
              <a:t>kwiet</a:t>
            </a:r>
            <a:r>
              <a:rPr lang="pl-PL" dirty="0"/>
              <a:t>ny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                                                                                          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Zachodzi wymiana głosek – czyli oboczność.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332A9535-7488-4486-8987-F33162CC6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735" y="681037"/>
            <a:ext cx="5589637" cy="448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147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8EAFEB-12F1-44E6-A328-2F3E71A2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RODZINY WYRAZÓW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0E832F-059C-46C3-BDE5-60B6FE2EC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0897" y="1421027"/>
            <a:ext cx="9860692" cy="507184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Wyrazy należące do rodzin wyrazów: film, fotografia i muzyka</a:t>
            </a:r>
          </a:p>
          <a:p>
            <a:pPr marL="0" indent="0">
              <a:buNone/>
            </a:pP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Co?                            Kto?              Co robi?                    Jaki?               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film                           filmowiec        filmuje                    filmowy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fotografia                  fotograf           fotografuje          fotograficzny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muzyka                      muzyk            muzykuje               muzyczny  </a:t>
            </a: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jednej  rodziny wyrazów mogą należeć wyrazy z różnych grup:</a:t>
            </a:r>
          </a:p>
          <a:p>
            <a:pPr marL="0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Rzeczowniki, czasowniki, przymiotniki</a:t>
            </a:r>
          </a:p>
        </p:txBody>
      </p:sp>
    </p:spTree>
    <p:extLst>
      <p:ext uri="{BB962C8B-B14F-4D97-AF65-F5344CB8AC3E}">
        <p14:creationId xmlns:p14="http://schemas.microsoft.com/office/powerpoint/2010/main" val="3751937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8D4F01-4F36-4B78-AE00-5613B5855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8129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tworzymy rodzinę wyrazów?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F61F96-30E4-4177-A753-F98D02112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3254"/>
            <a:ext cx="10515600" cy="516370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jedno z najtrudniejszych zadań. </a:t>
            </a: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Przypomnijcie sobie takie części mowy,  jak czasowniki, rzeczowniki, przymiotniki i przysłówki. Tworząc je zarówno od wyrazu podstawowego jak i od wyrazów utworzonych, zbudujecie rodzinę wyrazów. Wystarczy zapamiętać poniższy schemat, który podpowie, jak zgromadzić wymaganą liczbę wyrazów:</a:t>
            </a:r>
            <a:endParaRPr lang="pl-PL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Jeśli wyrazem podstawowym jest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czasownik, np. czytać</a:t>
            </a: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tworzymy:</a:t>
            </a:r>
            <a:endParaRPr lang="pl-PL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przy pomocy przedrostków - inne czasowniki: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przeczytać, doczytać, wyczytać, poczytać itp.</a:t>
            </a:r>
          </a:p>
          <a:p>
            <a:pPr>
              <a:buFontTx/>
              <a:buChar char="-"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nich - rzeczownikowe nazwy czynności: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czytanie, przeczytanie itp.</a:t>
            </a:r>
          </a:p>
          <a:p>
            <a:pPr>
              <a:buFontTx/>
              <a:buChar char="-"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męskiego wykonawcę czynności: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czytelnik, czytający, </a:t>
            </a:r>
          </a:p>
          <a:p>
            <a:pPr>
              <a:buFontTx/>
              <a:buChar char="-"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żeńskiego wykonawcę czynności: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czytelniczka, czytająca</a:t>
            </a:r>
          </a:p>
          <a:p>
            <a:pPr>
              <a:buFontTx/>
              <a:buChar char="-"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miejsce czynności: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czytelnia</a:t>
            </a:r>
          </a:p>
          <a:p>
            <a:pPr>
              <a:buFontTx/>
              <a:buChar char="-"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urządzenie do czytania:</a:t>
            </a: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czytnik;</a:t>
            </a: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- jego zdrobnienie: </a:t>
            </a:r>
            <a:r>
              <a:rPr lang="pl-PL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czytniczek</a:t>
            </a:r>
            <a:endParaRPr lang="pl-PL" sz="2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Rdzeniem będzie cząstka </a:t>
            </a:r>
            <a:r>
              <a:rPr lang="pl-PL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czyt.</a:t>
            </a:r>
            <a:b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83742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FF6966-2701-40E1-927A-323E4BE24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F38074-07F7-4912-85FC-DF183A329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3762"/>
            <a:ext cx="10515600" cy="5423201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Jeśli wyrazem podstawowym jest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rzeczownik, np. książka</a:t>
            </a: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tworzymy:</a:t>
            </a:r>
            <a:b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zdrobnienie i zgrubienie: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książeczka, księga</a:t>
            </a:r>
            <a:b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przymiotniki: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książkowy, księgarski, księgowy</a:t>
            </a:r>
            <a:b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czasowniki: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księgować</a:t>
            </a:r>
            <a:b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rzeczownikowe nazwy czynności: 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księgowanie</a:t>
            </a:r>
            <a:b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męskie rzeczownikowe nazwy zawodów: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księgarz, księgowy</a:t>
            </a:r>
            <a:b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żeńskie rzeczownikowe nazwy zawodów: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księgarka, księgowa</a:t>
            </a:r>
            <a:b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nazwę miejsca:</a:t>
            </a: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księgarnia, książnica</a:t>
            </a:r>
            <a:b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nazwę złożoną (od dwóch podstaw słowotwórczych):</a:t>
            </a: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księgozbiór </a:t>
            </a:r>
            <a:b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Rdzeniem będą cząstki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książ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-/ </a:t>
            </a:r>
            <a:r>
              <a:rPr lang="pl-PL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księg</a:t>
            </a:r>
            <a:r>
              <a:rPr lang="pl-P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pl-PL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UWAGA! Pamiętajcie zarówno o budowie, jak i o znaczeniu wyrazów z jednej  rodziny. 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Wyrazy takie jak: </a:t>
            </a:r>
            <a:r>
              <a:rPr lang="pl-PL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słoń, słońce 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 </a:t>
            </a:r>
            <a:r>
              <a:rPr lang="pl-PL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słony 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(podobne brzmienie - różne znaczenia) słowotwórczo nie mają ze sobą nic wspólnego, podobnie jak wyrazy </a:t>
            </a:r>
            <a:r>
              <a:rPr lang="pl-PL" sz="20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las, puszcza i zagajnik (podobne znaczenie - różna budowa)</a:t>
            </a:r>
            <a:r>
              <a:rPr lang="pl-PL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pl-PL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945833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2242</Words>
  <Application>Microsoft Office PowerPoint</Application>
  <PresentationFormat>Panoramiczny</PresentationFormat>
  <Paragraphs>185</Paragraphs>
  <Slides>32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Symbol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RODZINY WYRAZÓW</vt:lpstr>
      <vt:lpstr>Jak tworzymy rodzinę wyrazów? </vt:lpstr>
      <vt:lpstr>Prezentacja programu PowerPoint</vt:lpstr>
      <vt:lpstr>Czym się różni wyraz pochodny od wyrazu pokrewnego?</vt:lpstr>
      <vt:lpstr>Czym się różni podstawa słowotwórcza od rdzenia?</vt:lpstr>
      <vt:lpstr> O wyrazach złożonych.  Zasady tworzenia. </vt:lpstr>
      <vt:lpstr>Typy wyrazów złożonych</vt:lpstr>
      <vt:lpstr>Prezentacja programu PowerPoint</vt:lpstr>
      <vt:lpstr>Jeszcze raz:</vt:lpstr>
      <vt:lpstr>Złożenie</vt:lpstr>
      <vt:lpstr>Zestawienie</vt:lpstr>
      <vt:lpstr>  Zapamiętaj!  </vt:lpstr>
      <vt:lpstr> Co powinniśmy wiedzieć o skrótach i skrótowcach?  Typy skrótów i skrótowców </vt:lpstr>
      <vt:lpstr> Zasady interpunkcyjne </vt:lpstr>
      <vt:lpstr>Prezentacja programu PowerPoint</vt:lpstr>
      <vt:lpstr> Kropki nie stawiamy: </vt:lpstr>
      <vt:lpstr>Prezentacja programu PowerPoint</vt:lpstr>
      <vt:lpstr> Uwaga! </vt:lpstr>
      <vt:lpstr>Skrótowce</vt:lpstr>
      <vt:lpstr> W jaki sposób tworzy się skrótowce? </vt:lpstr>
      <vt:lpstr>Prezentacja programu PowerPoint</vt:lpstr>
      <vt:lpstr>Prezentacja programu PowerPoint</vt:lpstr>
      <vt:lpstr>Po co nam skróty i skrótowce? </vt:lpstr>
      <vt:lpstr> Jak odmieniać skrótowce? </vt:lpstr>
      <vt:lpstr> Co z liczbą i rodzajem skrótowców?  </vt:lpstr>
      <vt:lpstr>Zapamiętaj!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Marzenka</dc:creator>
  <cp:lastModifiedBy>Marzenka</cp:lastModifiedBy>
  <cp:revision>34</cp:revision>
  <dcterms:created xsi:type="dcterms:W3CDTF">2020-04-05T18:35:03Z</dcterms:created>
  <dcterms:modified xsi:type="dcterms:W3CDTF">2020-04-06T07:36:03Z</dcterms:modified>
</cp:coreProperties>
</file>