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</a:t>
            </a:r>
            <a:r>
              <a:rPr lang="pl-PL" dirty="0" smtClean="0"/>
              <a:t>O</a:t>
            </a:r>
            <a:r>
              <a:rPr lang="en-US" dirty="0" smtClean="0"/>
              <a:t>UNTRIES</a:t>
            </a:r>
            <a:r>
              <a:rPr lang="pl-PL" dirty="0" smtClean="0"/>
              <a:t> OF</a:t>
            </a:r>
            <a:r>
              <a:rPr lang="pl-PL" baseline="0" dirty="0" smtClean="0"/>
              <a:t> MOBILITIES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CUNTRIES</c:v>
                </c:pt>
              </c:strCache>
            </c:strRef>
          </c:tx>
          <c:cat>
            <c:strRef>
              <c:f>Arkusz1!$A$2:$A$8</c:f>
              <c:strCache>
                <c:ptCount val="7"/>
                <c:pt idx="0">
                  <c:v>UK 9</c:v>
                </c:pt>
                <c:pt idx="1">
                  <c:v>SPAIN 4</c:v>
                </c:pt>
                <c:pt idx="2">
                  <c:v>IRELAND 3</c:v>
                </c:pt>
                <c:pt idx="3">
                  <c:v>MALTA 3</c:v>
                </c:pt>
                <c:pt idx="4">
                  <c:v>ICELAND 1 </c:v>
                </c:pt>
                <c:pt idx="5">
                  <c:v>PORTUGAL 1</c:v>
                </c:pt>
                <c:pt idx="6">
                  <c:v>ITALY 1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9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4645134635948305"/>
          <c:y val="0.32388996551673116"/>
          <c:w val="0.14274618450471477"/>
          <c:h val="0.38582242055447669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SUBJECTS</a:t>
            </a:r>
            <a:r>
              <a:rPr lang="pl-PL" dirty="0" smtClean="0"/>
              <a:t> </a:t>
            </a:r>
            <a:r>
              <a:rPr lang="pl-PL" dirty="0" err="1" smtClean="0"/>
              <a:t>Taught</a:t>
            </a:r>
            <a:r>
              <a:rPr lang="pl-PL" dirty="0" smtClean="0"/>
              <a:t> by </a:t>
            </a:r>
            <a:r>
              <a:rPr lang="pl-PL" dirty="0" err="1" smtClean="0"/>
              <a:t>Participants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SUBJECTS</c:v>
                </c:pt>
              </c:strCache>
            </c:strRef>
          </c:tx>
          <c:cat>
            <c:strRef>
              <c:f>Arkusz1!$A$2:$A$10</c:f>
              <c:strCache>
                <c:ptCount val="9"/>
                <c:pt idx="0">
                  <c:v>POLISH AS FOREIGN 1</c:v>
                </c:pt>
                <c:pt idx="1">
                  <c:v>HISTORY and Civics 3</c:v>
                </c:pt>
                <c:pt idx="2">
                  <c:v>BIOLOGY  2</c:v>
                </c:pt>
                <c:pt idx="3">
                  <c:v>GEOGRAPHY 3</c:v>
                </c:pt>
                <c:pt idx="4">
                  <c:v>PHISICS and CHEMISTRY 3</c:v>
                </c:pt>
                <c:pt idx="5">
                  <c:v>ART.and DRAMA 5</c:v>
                </c:pt>
                <c:pt idx="6">
                  <c:v>IT 3</c:v>
                </c:pt>
                <c:pt idx="7">
                  <c:v>ITALIAN and RELIGION 1</c:v>
                </c:pt>
                <c:pt idx="8">
                  <c:v>MATHS 1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ACTIVITIES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SUBJECT-SPECIFIC LANGUAGE COURSES 12</c:v>
                </c:pt>
                <c:pt idx="1">
                  <c:v>TEACHER TRAINING 10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12</c:v>
                </c:pt>
                <c:pt idx="1">
                  <c:v>10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7B3B-849C-47E6-B494-09D75A909A3E}" type="datetimeFigureOut">
              <a:rPr lang="pl-PL" smtClean="0"/>
              <a:pPr/>
              <a:t>2018-06-25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4C82-7162-4955-A1B8-2E831918B5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7B3B-849C-47E6-B494-09D75A909A3E}" type="datetimeFigureOut">
              <a:rPr lang="pl-PL" smtClean="0"/>
              <a:pPr/>
              <a:t>2018-06-25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4C82-7162-4955-A1B8-2E831918B5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7B3B-849C-47E6-B494-09D75A909A3E}" type="datetimeFigureOut">
              <a:rPr lang="pl-PL" smtClean="0"/>
              <a:pPr/>
              <a:t>2018-06-25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4C82-7162-4955-A1B8-2E831918B5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7B3B-849C-47E6-B494-09D75A909A3E}" type="datetimeFigureOut">
              <a:rPr lang="pl-PL" smtClean="0"/>
              <a:pPr/>
              <a:t>2018-06-25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4C82-7162-4955-A1B8-2E831918B5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7B3B-849C-47E6-B494-09D75A909A3E}" type="datetimeFigureOut">
              <a:rPr lang="pl-PL" smtClean="0"/>
              <a:pPr/>
              <a:t>2018-06-25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4C82-7162-4955-A1B8-2E831918B5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7B3B-849C-47E6-B494-09D75A909A3E}" type="datetimeFigureOut">
              <a:rPr lang="pl-PL" smtClean="0"/>
              <a:pPr/>
              <a:t>2018-06-25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4C82-7162-4955-A1B8-2E831918B5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7B3B-849C-47E6-B494-09D75A909A3E}" type="datetimeFigureOut">
              <a:rPr lang="pl-PL" smtClean="0"/>
              <a:pPr/>
              <a:t>2018-06-25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4C82-7162-4955-A1B8-2E831918B5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7B3B-849C-47E6-B494-09D75A909A3E}" type="datetimeFigureOut">
              <a:rPr lang="pl-PL" smtClean="0"/>
              <a:pPr/>
              <a:t>2018-06-25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4C82-7162-4955-A1B8-2E831918B5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7B3B-849C-47E6-B494-09D75A909A3E}" type="datetimeFigureOut">
              <a:rPr lang="pl-PL" smtClean="0"/>
              <a:pPr/>
              <a:t>2018-06-25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4C82-7162-4955-A1B8-2E831918B5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7B3B-849C-47E6-B494-09D75A909A3E}" type="datetimeFigureOut">
              <a:rPr lang="pl-PL" smtClean="0"/>
              <a:pPr/>
              <a:t>2018-06-25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4C82-7162-4955-A1B8-2E831918B5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7B3B-849C-47E6-B494-09D75A909A3E}" type="datetimeFigureOut">
              <a:rPr lang="pl-PL" smtClean="0"/>
              <a:pPr/>
              <a:t>2018-06-25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4C82-7162-4955-A1B8-2E831918B5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97B3B-849C-47E6-B494-09D75A909A3E}" type="datetimeFigureOut">
              <a:rPr lang="pl-PL" smtClean="0"/>
              <a:pPr/>
              <a:t>2018-06-25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94C82-7162-4955-A1B8-2E831918B51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642919"/>
            <a:ext cx="7815290" cy="2957532"/>
          </a:xfrm>
        </p:spPr>
        <p:txBody>
          <a:bodyPr>
            <a:normAutofit/>
          </a:bodyPr>
          <a:lstStyle/>
          <a:p>
            <a:pPr>
              <a:tabLst>
                <a:tab pos="6301105" algn="r"/>
              </a:tabLst>
            </a:pPr>
            <a:r>
              <a:rPr lang="pl-PL" kern="50" dirty="0" smtClean="0">
                <a:latin typeface="Times New Roman"/>
                <a:ea typeface="SimSun"/>
                <a:cs typeface="Mangal"/>
              </a:rPr>
              <a:t/>
            </a:r>
            <a:br>
              <a:rPr lang="pl-PL" kern="50" dirty="0" smtClean="0">
                <a:latin typeface="Times New Roman"/>
                <a:ea typeface="SimSun"/>
                <a:cs typeface="Mangal"/>
              </a:rPr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8662" y="1643050"/>
            <a:ext cx="6843738" cy="399575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School Education Staff </a:t>
            </a:r>
            <a:r>
              <a:rPr lang="en-US" b="1" i="1" dirty="0" err="1">
                <a:solidFill>
                  <a:schemeClr val="tx1"/>
                </a:solidFill>
              </a:rPr>
              <a:t>Mobillity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Operational Programme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Knowledge Education Development </a:t>
            </a:r>
            <a:r>
              <a:rPr lang="en-GB" b="1" dirty="0" smtClean="0">
                <a:solidFill>
                  <a:schemeClr val="tx1"/>
                </a:solidFill>
              </a:rPr>
              <a:t>2014-2020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Project name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pl-PL" b="1" dirty="0" smtClean="0">
              <a:solidFill>
                <a:schemeClr val="tx1"/>
              </a:solidFill>
            </a:endParaRPr>
          </a:p>
          <a:p>
            <a:r>
              <a:rPr lang="en-US" b="1" i="1" dirty="0" smtClean="0">
                <a:solidFill>
                  <a:schemeClr val="tx1"/>
                </a:solidFill>
              </a:rPr>
              <a:t>OPENING MINDS- TOGETHER IN EUROPE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endParaRPr lang="pl-PL" b="1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Cofinanced</a:t>
            </a:r>
            <a:r>
              <a:rPr lang="en-US" sz="2000" dirty="0" smtClean="0">
                <a:solidFill>
                  <a:schemeClr val="tx1"/>
                </a:solidFill>
              </a:rPr>
              <a:t> by </a:t>
            </a:r>
            <a:r>
              <a:rPr lang="en-US" sz="2000" b="1" i="1" dirty="0" smtClean="0">
                <a:solidFill>
                  <a:schemeClr val="tx1"/>
                </a:solidFill>
              </a:rPr>
              <a:t>European Social Fund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E_Wiedza_Edukacja_Rozwoj_rg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Lisbon  Inspiration </a:t>
            </a:r>
            <a:r>
              <a:rPr lang="en-US" dirty="0" smtClean="0"/>
              <a:t>–Intercultural Approaches</a:t>
            </a:r>
            <a:endParaRPr lang="pl-PL" dirty="0"/>
          </a:p>
          <a:p>
            <a:pPr>
              <a:buNone/>
            </a:pPr>
            <a:r>
              <a:rPr lang="en-US" dirty="0"/>
              <a:t>Location: </a:t>
            </a:r>
            <a:r>
              <a:rPr lang="en-US" b="1" dirty="0" err="1"/>
              <a:t>Escola</a:t>
            </a:r>
            <a:r>
              <a:rPr lang="en-US" b="1" dirty="0"/>
              <a:t> </a:t>
            </a:r>
            <a:r>
              <a:rPr lang="en-US" b="1" dirty="0" err="1"/>
              <a:t>Básica</a:t>
            </a:r>
            <a:r>
              <a:rPr lang="en-US" b="1" dirty="0"/>
              <a:t> e </a:t>
            </a:r>
            <a:r>
              <a:rPr lang="en-US" b="1" dirty="0" err="1"/>
              <a:t>Secundária</a:t>
            </a:r>
            <a:r>
              <a:rPr lang="en-US" b="1" dirty="0"/>
              <a:t> </a:t>
            </a:r>
            <a:r>
              <a:rPr lang="en-US" b="1" dirty="0" err="1"/>
              <a:t>Passos</a:t>
            </a:r>
            <a:r>
              <a:rPr lang="en-US" b="1" dirty="0"/>
              <a:t> Manuel</a:t>
            </a:r>
            <a:r>
              <a:rPr lang="en-US" dirty="0"/>
              <a:t>, Lisbon, Portugal</a:t>
            </a:r>
            <a:endParaRPr lang="pl-PL" dirty="0"/>
          </a:p>
          <a:p>
            <a:endParaRPr lang="pl-PL" dirty="0"/>
          </a:p>
          <a:p>
            <a:pPr fontAlgn="base"/>
            <a:r>
              <a:rPr lang="en-US" dirty="0"/>
              <a:t>DIC - Developing intercultural competence and learning about best practice examples to fight against racism, prejudice and discrimination in </a:t>
            </a:r>
            <a:r>
              <a:rPr lang="en-US" dirty="0" smtClean="0"/>
              <a:t>schools</a:t>
            </a:r>
            <a:r>
              <a:rPr lang="pl-PL" dirty="0" smtClean="0"/>
              <a:t>, La </a:t>
            </a:r>
            <a:r>
              <a:rPr lang="pl-PL" dirty="0" err="1"/>
              <a:t>Manga</a:t>
            </a:r>
            <a:r>
              <a:rPr lang="pl-PL" dirty="0"/>
              <a:t>, </a:t>
            </a:r>
            <a:r>
              <a:rPr lang="pl-PL" dirty="0" err="1" smtClean="0"/>
              <a:t>Spain</a:t>
            </a:r>
            <a:r>
              <a:rPr lang="pl-PL" dirty="0" smtClean="0"/>
              <a:t> </a:t>
            </a:r>
            <a:r>
              <a:rPr lang="pl-PL" b="1" dirty="0" err="1" smtClean="0"/>
              <a:t>Volkshochschule</a:t>
            </a:r>
            <a:r>
              <a:rPr lang="pl-PL" b="1" dirty="0" smtClean="0"/>
              <a:t> </a:t>
            </a:r>
            <a:r>
              <a:rPr lang="pl-PL" b="1" dirty="0" err="1"/>
              <a:t>Schrobenhausen</a:t>
            </a:r>
            <a:r>
              <a:rPr lang="en-US" b="1" dirty="0"/>
              <a:t/>
            </a:r>
            <a:br>
              <a:rPr lang="en-US" b="1" dirty="0"/>
            </a:br>
            <a:endParaRPr lang="pl-PL" dirty="0"/>
          </a:p>
          <a:p>
            <a:endParaRPr lang="pl-PL" dirty="0"/>
          </a:p>
        </p:txBody>
      </p:sp>
      <p:pic>
        <p:nvPicPr>
          <p:cNvPr id="4" name="Picture 2" descr="FE_Wiedza_Edukacja_Rozwoj_rg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All mentioned above actions </a:t>
            </a:r>
            <a:r>
              <a:rPr lang="en-US" dirty="0" smtClean="0"/>
              <a:t>lead </a:t>
            </a:r>
            <a:r>
              <a:rPr lang="en-US" dirty="0"/>
              <a:t>to the considerable improvement  in our teaching practice and in our students achievements. New knowledge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en-US" dirty="0" smtClean="0"/>
              <a:t>included </a:t>
            </a:r>
            <a:r>
              <a:rPr lang="en-US" dirty="0"/>
              <a:t>in curriculum, and skills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en-US" dirty="0" smtClean="0"/>
              <a:t>applied </a:t>
            </a:r>
            <a:r>
              <a:rPr lang="en-US" dirty="0"/>
              <a:t>into practice. Thanks to the  European added value, the emphasis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en-US" dirty="0" smtClean="0"/>
              <a:t>placed </a:t>
            </a:r>
            <a:r>
              <a:rPr lang="en-US" dirty="0"/>
              <a:t>on integration, fighting racism and prejudice,  learning languages, gaining new intercultural experience. We have a great responsibility for the development of a new generation, we want to prepare our students for the  adult life, endowed  them with the ability to use foreign languages, adapt to </a:t>
            </a:r>
            <a:r>
              <a:rPr lang="en-US" dirty="0" smtClean="0"/>
              <a:t>changing</a:t>
            </a:r>
            <a:r>
              <a:rPr lang="pl-PL" dirty="0" smtClean="0"/>
              <a:t> c</a:t>
            </a:r>
            <a:r>
              <a:rPr lang="en-US" dirty="0" err="1" smtClean="0"/>
              <a:t>onditions</a:t>
            </a:r>
            <a:r>
              <a:rPr lang="en-US" dirty="0" smtClean="0"/>
              <a:t>,</a:t>
            </a:r>
            <a:r>
              <a:rPr lang="pl-PL" dirty="0" smtClean="0"/>
              <a:t> </a:t>
            </a:r>
            <a:r>
              <a:rPr lang="en-US" dirty="0" smtClean="0"/>
              <a:t> </a:t>
            </a:r>
            <a:r>
              <a:rPr lang="en-US" dirty="0"/>
              <a:t>teamwork, multiculturalism, tolerance, </a:t>
            </a:r>
            <a:endParaRPr lang="pl-PL" dirty="0" smtClean="0"/>
          </a:p>
          <a:p>
            <a:pPr>
              <a:buNone/>
            </a:pPr>
            <a:r>
              <a:rPr lang="en-US" dirty="0" smtClean="0"/>
              <a:t>open </a:t>
            </a:r>
            <a:r>
              <a:rPr lang="en-US" dirty="0"/>
              <a:t>mind and self-esteem.</a:t>
            </a:r>
            <a:endParaRPr lang="pl-PL" dirty="0"/>
          </a:p>
          <a:p>
            <a:endParaRPr lang="pl-PL" dirty="0"/>
          </a:p>
        </p:txBody>
      </p:sp>
      <p:pic>
        <p:nvPicPr>
          <p:cNvPr id="4" name="Picture 2" descr="FE_Wiedza_Edukacja_Rozwoj_rg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 descr="received_161995671812677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928671"/>
            <a:ext cx="4572032" cy="3429024"/>
          </a:xfrm>
        </p:spPr>
      </p:pic>
      <p:pic>
        <p:nvPicPr>
          <p:cNvPr id="4" name="Picture 2" descr="FE_Wiedza_Edukacja_Rozwoj_rgb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received_161995657146012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143116"/>
            <a:ext cx="3536163" cy="4714884"/>
          </a:xfrm>
          <a:prstGeom prst="rect">
            <a:avLst/>
          </a:prstGeom>
        </p:spPr>
      </p:pic>
      <p:pic>
        <p:nvPicPr>
          <p:cNvPr id="8" name="Obraz 7" descr="IMG-20170820-WA00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3524250"/>
            <a:ext cx="2500312" cy="333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20171119_122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1"/>
            <a:ext cx="4521209" cy="2543180"/>
          </a:xfrm>
        </p:spPr>
      </p:pic>
      <p:pic>
        <p:nvPicPr>
          <p:cNvPr id="5" name="Obraz 4" descr="IMG-20171126-WA0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474625"/>
            <a:ext cx="4214810" cy="2383375"/>
          </a:xfrm>
          <a:prstGeom prst="rect">
            <a:avLst/>
          </a:prstGeom>
        </p:spPr>
      </p:pic>
      <p:pic>
        <p:nvPicPr>
          <p:cNvPr id="6" name="Obraz 5" descr="IMG-20171211-WA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3857628"/>
            <a:ext cx="3571867" cy="2678900"/>
          </a:xfrm>
          <a:prstGeom prst="rect">
            <a:avLst/>
          </a:prstGeom>
        </p:spPr>
      </p:pic>
      <p:pic>
        <p:nvPicPr>
          <p:cNvPr id="7" name="Obraz 6" descr="IMG-20171211-WA00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1571612"/>
            <a:ext cx="3929090" cy="2946818"/>
          </a:xfrm>
          <a:prstGeom prst="rect">
            <a:avLst/>
          </a:prstGeom>
        </p:spPr>
      </p:pic>
      <p:pic>
        <p:nvPicPr>
          <p:cNvPr id="8" name="Picture 2" descr="FE_Wiedza_Edukacja_Rozwoj_rgb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IMG-20170807-WA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 flipV="1">
            <a:off x="3253973" y="6126163"/>
            <a:ext cx="45719" cy="81318"/>
          </a:xfrm>
        </p:spPr>
      </p:pic>
      <p:pic>
        <p:nvPicPr>
          <p:cNvPr id="4" name="Picture 2" descr="FE_Wiedza_Edukacja_Rozwoj_rgb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IMG_20171026_122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2984"/>
            <a:ext cx="6096011" cy="4572008"/>
          </a:xfrm>
          <a:prstGeom prst="rect">
            <a:avLst/>
          </a:prstGeom>
        </p:spPr>
      </p:pic>
      <p:pic>
        <p:nvPicPr>
          <p:cNvPr id="7" name="Obraz 6" descr="IMG_20171022_1413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500438"/>
            <a:ext cx="4286248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IMG_66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6036365" cy="4525963"/>
          </a:xfrm>
        </p:spPr>
      </p:pic>
      <p:pic>
        <p:nvPicPr>
          <p:cNvPr id="4" name="Picture 2" descr="FE_Wiedza_Edukacja_Rozwoj_rgb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IMG_68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226" y="3786190"/>
            <a:ext cx="3809774" cy="28565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err="1" smtClean="0"/>
              <a:t>Beginning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</a:t>
            </a:r>
            <a:r>
              <a:rPr lang="pl-PL" b="1" dirty="0" smtClean="0"/>
              <a:t>01/09/2016</a:t>
            </a:r>
            <a:endParaRPr lang="pl-PL" b="1" dirty="0"/>
          </a:p>
          <a:p>
            <a:r>
              <a:rPr lang="pl-PL" dirty="0" err="1" smtClean="0"/>
              <a:t>End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</a:t>
            </a:r>
            <a:r>
              <a:rPr lang="pl-PL" b="1" dirty="0" smtClean="0"/>
              <a:t>31/05/2018</a:t>
            </a:r>
            <a:endParaRPr lang="pl-PL" b="1" dirty="0"/>
          </a:p>
          <a:p>
            <a:r>
              <a:rPr lang="pl-PL" dirty="0" err="1" smtClean="0"/>
              <a:t>Length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months</a:t>
            </a:r>
            <a:r>
              <a:rPr lang="pl-PL" dirty="0" smtClean="0"/>
              <a:t> </a:t>
            </a:r>
            <a:r>
              <a:rPr lang="pl-PL" b="1" dirty="0" smtClean="0"/>
              <a:t>21</a:t>
            </a:r>
            <a:endParaRPr lang="pl-PL" b="1" dirty="0"/>
          </a:p>
          <a:p>
            <a:r>
              <a:rPr lang="pl-PL" dirty="0" smtClean="0"/>
              <a:t>Total </a:t>
            </a:r>
            <a:r>
              <a:rPr lang="pl-PL" dirty="0" err="1" smtClean="0"/>
              <a:t>budget</a:t>
            </a:r>
            <a:r>
              <a:rPr lang="pl-PL" dirty="0" smtClean="0"/>
              <a:t> </a:t>
            </a:r>
            <a:r>
              <a:rPr lang="pl-PL" b="1" dirty="0"/>
              <a:t>55.461,00 </a:t>
            </a:r>
            <a:r>
              <a:rPr lang="pl-PL" b="1" dirty="0" smtClean="0"/>
              <a:t>€</a:t>
            </a:r>
          </a:p>
          <a:p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mobilities</a:t>
            </a:r>
            <a:r>
              <a:rPr lang="pl-PL" dirty="0" smtClean="0"/>
              <a:t> – </a:t>
            </a:r>
            <a:r>
              <a:rPr lang="pl-PL" b="1" dirty="0" smtClean="0"/>
              <a:t>22</a:t>
            </a:r>
          </a:p>
          <a:p>
            <a:r>
              <a:rPr lang="pl-PL" dirty="0" err="1" smtClean="0"/>
              <a:t>Type</a:t>
            </a:r>
            <a:r>
              <a:rPr lang="pl-PL" dirty="0" smtClean="0"/>
              <a:t> of </a:t>
            </a:r>
            <a:r>
              <a:rPr lang="pl-PL" dirty="0" err="1" smtClean="0"/>
              <a:t>activity</a:t>
            </a:r>
            <a:r>
              <a:rPr lang="pl-PL" dirty="0" smtClean="0"/>
              <a:t> </a:t>
            </a:r>
            <a:r>
              <a:rPr lang="pl-PL" b="1" dirty="0" smtClean="0"/>
              <a:t>– </a:t>
            </a:r>
            <a:r>
              <a:rPr lang="pl-PL" b="1" dirty="0" err="1" smtClean="0"/>
              <a:t>structured</a:t>
            </a:r>
            <a:r>
              <a:rPr lang="pl-PL" b="1" dirty="0" smtClean="0"/>
              <a:t> </a:t>
            </a:r>
            <a:r>
              <a:rPr lang="pl-PL" b="1" dirty="0" err="1" smtClean="0"/>
              <a:t>courses</a:t>
            </a:r>
            <a:r>
              <a:rPr lang="pl-PL" b="1" dirty="0" smtClean="0"/>
              <a:t> and </a:t>
            </a:r>
            <a:r>
              <a:rPr lang="pl-PL" b="1" dirty="0" err="1" smtClean="0"/>
              <a:t>visits</a:t>
            </a:r>
            <a:endParaRPr lang="pl-PL" b="1" dirty="0" smtClean="0"/>
          </a:p>
          <a:p>
            <a:endParaRPr lang="pl-PL" dirty="0"/>
          </a:p>
        </p:txBody>
      </p:sp>
      <p:pic>
        <p:nvPicPr>
          <p:cNvPr id="4" name="Picture 2" descr="FE_Wiedza_Edukacja_Rozwoj_rg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What are the aims of a mobility project? </a:t>
            </a:r>
            <a:endParaRPr lang="pl-PL" dirty="0"/>
          </a:p>
          <a:p>
            <a:pPr lvl="0"/>
            <a:r>
              <a:rPr lang="en-US" dirty="0"/>
              <a:t>Support </a:t>
            </a:r>
            <a:r>
              <a:rPr lang="pl-PL" dirty="0" err="1" smtClean="0"/>
              <a:t>teachers</a:t>
            </a:r>
            <a:r>
              <a:rPr lang="en-US" dirty="0" smtClean="0"/>
              <a:t> </a:t>
            </a:r>
            <a:r>
              <a:rPr lang="en-US" dirty="0"/>
              <a:t>in the acquisition of learning outcomes (knowledge, skills and competences) with a view to improving their personal development, their involvement as considerate and active citizens in society </a:t>
            </a:r>
            <a:endParaRPr lang="pl-PL" dirty="0"/>
          </a:p>
          <a:p>
            <a:pPr lvl="0"/>
            <a:r>
              <a:rPr lang="en-US" dirty="0"/>
              <a:t>Support the professional development </a:t>
            </a:r>
            <a:r>
              <a:rPr lang="en-US" dirty="0" smtClean="0"/>
              <a:t>with </a:t>
            </a:r>
            <a:r>
              <a:rPr lang="en-US" dirty="0"/>
              <a:t>a view to innovating and improving the quality of </a:t>
            </a:r>
            <a:r>
              <a:rPr lang="en-US" dirty="0" smtClean="0"/>
              <a:t>teaching</a:t>
            </a:r>
            <a:endParaRPr lang="pl-PL" dirty="0"/>
          </a:p>
          <a:p>
            <a:pPr lvl="0"/>
            <a:r>
              <a:rPr lang="en-US" dirty="0"/>
              <a:t>Enhance notably the participants’ foreign languages competence; </a:t>
            </a:r>
            <a:endParaRPr lang="pl-PL" dirty="0"/>
          </a:p>
          <a:p>
            <a:pPr lvl="0"/>
            <a:r>
              <a:rPr lang="en-US" dirty="0"/>
              <a:t>Raise participants’ awareness and understanding of other cultures and countries, offering them the opportunity to build networks of international contacts, to actively participate in society and develop a sense of European citizenship and identity; </a:t>
            </a:r>
            <a:endParaRPr lang="pl-PL" dirty="0"/>
          </a:p>
          <a:p>
            <a:r>
              <a:rPr lang="en-US" dirty="0"/>
              <a:t>Increase the capacities, attractiveness and international dimension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en-US" dirty="0" err="1" smtClean="0"/>
              <a:t>organisation</a:t>
            </a:r>
            <a:endParaRPr lang="pl-PL" dirty="0"/>
          </a:p>
        </p:txBody>
      </p:sp>
      <p:pic>
        <p:nvPicPr>
          <p:cNvPr id="4" name="Picture 2" descr="FE_Wiedza_Edukacja_Rozwoj_rg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FE_Wiedza_Edukacja_Rozwoj_rgb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FE_Wiedza_Edukacja_Rozwoj_rgb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FE_Wiedza_Edukacja_Rozwoj_rgb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1142985"/>
            <a:ext cx="7815290" cy="1000131"/>
          </a:xfrm>
        </p:spPr>
        <p:txBody>
          <a:bodyPr>
            <a:normAutofit fontScale="90000"/>
          </a:bodyPr>
          <a:lstStyle/>
          <a:p>
            <a:r>
              <a:rPr lang="pl-PL" b="1" dirty="0" err="1"/>
              <a:t>English</a:t>
            </a:r>
            <a:r>
              <a:rPr lang="pl-PL" b="1" dirty="0"/>
              <a:t> </a:t>
            </a:r>
            <a:r>
              <a:rPr lang="pl-PL" b="1" dirty="0" err="1"/>
              <a:t>Matters</a:t>
            </a:r>
            <a:r>
              <a:rPr lang="pl-PL" dirty="0"/>
              <a:t/>
            </a:r>
            <a:br>
              <a:rPr lang="pl-PL" dirty="0"/>
            </a:br>
            <a:r>
              <a:rPr lang="pl-PL" sz="2200" dirty="0" err="1" smtClean="0"/>
              <a:t>different</a:t>
            </a:r>
            <a:r>
              <a:rPr lang="pl-PL" sz="2200" dirty="0" smtClean="0"/>
              <a:t> </a:t>
            </a:r>
            <a:r>
              <a:rPr lang="pl-PL" sz="2200" dirty="0" err="1" smtClean="0"/>
              <a:t>locations</a:t>
            </a:r>
            <a:endParaRPr lang="pl-PL" sz="2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2428868"/>
            <a:ext cx="6429420" cy="3209932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</a:rPr>
              <a:t>Structured </a:t>
            </a:r>
            <a:r>
              <a:rPr lang="en-US" sz="9600" dirty="0">
                <a:solidFill>
                  <a:schemeClr val="accent5">
                    <a:lumMod val="75000"/>
                  </a:schemeClr>
                </a:solidFill>
              </a:rPr>
              <a:t>Educational Visit &amp; Training 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</a:rPr>
              <a:t>Seminar</a:t>
            </a:r>
            <a:endParaRPr lang="pl-PL" sz="9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en-US" sz="9600" dirty="0" err="1">
                <a:solidFill>
                  <a:schemeClr val="accent5">
                    <a:lumMod val="75000"/>
                  </a:schemeClr>
                </a:solidFill>
              </a:rPr>
              <a:t>Málaga</a:t>
            </a:r>
            <a:r>
              <a:rPr lang="en-US" sz="9600" dirty="0">
                <a:solidFill>
                  <a:schemeClr val="accent5">
                    <a:lumMod val="75000"/>
                  </a:schemeClr>
                </a:solidFill>
              </a:rPr>
              <a:t>, Spain</a:t>
            </a:r>
            <a:endParaRPr lang="pl-PL" sz="9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9600" dirty="0">
                <a:solidFill>
                  <a:srgbClr val="00B050"/>
                </a:solidFill>
              </a:rPr>
              <a:t>CLIL: Content and Language </a:t>
            </a:r>
            <a:endParaRPr lang="pl-PL" sz="9600" dirty="0">
              <a:solidFill>
                <a:srgbClr val="00B050"/>
              </a:solidFill>
            </a:endParaRPr>
          </a:p>
          <a:p>
            <a:r>
              <a:rPr lang="en-US" sz="9600" dirty="0">
                <a:solidFill>
                  <a:srgbClr val="00B050"/>
                </a:solidFill>
              </a:rPr>
              <a:t>Integrated </a:t>
            </a:r>
            <a:r>
              <a:rPr lang="en-US" sz="9600" dirty="0" smtClean="0">
                <a:solidFill>
                  <a:srgbClr val="00B050"/>
                </a:solidFill>
              </a:rPr>
              <a:t>Learning</a:t>
            </a:r>
            <a:r>
              <a:rPr lang="pl-PL" sz="9600" dirty="0" smtClean="0">
                <a:solidFill>
                  <a:srgbClr val="00B050"/>
                </a:solidFill>
              </a:rPr>
              <a:t> </a:t>
            </a:r>
            <a:r>
              <a:rPr lang="en-US" sz="9600" dirty="0" smtClean="0">
                <a:solidFill>
                  <a:srgbClr val="00B050"/>
                </a:solidFill>
              </a:rPr>
              <a:t>in </a:t>
            </a:r>
            <a:r>
              <a:rPr lang="en-US" sz="9600" dirty="0">
                <a:solidFill>
                  <a:srgbClr val="00B050"/>
                </a:solidFill>
              </a:rPr>
              <a:t>Dublin </a:t>
            </a:r>
            <a:r>
              <a:rPr lang="en-US" sz="9600" dirty="0" smtClean="0">
                <a:solidFill>
                  <a:srgbClr val="00B050"/>
                </a:solidFill>
              </a:rPr>
              <a:t>(</a:t>
            </a:r>
            <a:r>
              <a:rPr lang="en-US" sz="9600" dirty="0">
                <a:solidFill>
                  <a:srgbClr val="00B050"/>
                </a:solidFill>
              </a:rPr>
              <a:t>Ireland)</a:t>
            </a:r>
            <a:endParaRPr lang="pl-PL" sz="9600" dirty="0">
              <a:solidFill>
                <a:srgbClr val="00B050"/>
              </a:solidFill>
            </a:endParaRPr>
          </a:p>
          <a:p>
            <a:r>
              <a:rPr lang="en-US" sz="9600" dirty="0" smtClean="0">
                <a:solidFill>
                  <a:srgbClr val="00B050"/>
                </a:solidFill>
              </a:rPr>
              <a:t>Talking </a:t>
            </a:r>
            <a:r>
              <a:rPr lang="en-US" sz="9600" dirty="0">
                <a:solidFill>
                  <a:srgbClr val="00B050"/>
                </a:solidFill>
              </a:rPr>
              <a:t>to people: </a:t>
            </a:r>
            <a:r>
              <a:rPr lang="en-US" sz="9600" dirty="0" smtClean="0">
                <a:solidFill>
                  <a:srgbClr val="00B050"/>
                </a:solidFill>
              </a:rPr>
              <a:t>Inquiry</a:t>
            </a:r>
            <a:r>
              <a:rPr lang="pl-PL" sz="9600" dirty="0" smtClean="0">
                <a:solidFill>
                  <a:srgbClr val="00B050"/>
                </a:solidFill>
              </a:rPr>
              <a:t>-</a:t>
            </a:r>
            <a:r>
              <a:rPr lang="pl-PL" sz="9600" dirty="0" err="1" smtClean="0">
                <a:solidFill>
                  <a:srgbClr val="00B050"/>
                </a:solidFill>
              </a:rPr>
              <a:t>based</a:t>
            </a:r>
            <a:r>
              <a:rPr lang="pl-PL" sz="9600" dirty="0" smtClean="0">
                <a:solidFill>
                  <a:srgbClr val="00B050"/>
                </a:solidFill>
              </a:rPr>
              <a:t> </a:t>
            </a:r>
            <a:r>
              <a:rPr lang="pl-PL" sz="9600" dirty="0">
                <a:solidFill>
                  <a:srgbClr val="00B050"/>
                </a:solidFill>
              </a:rPr>
              <a:t>&amp; </a:t>
            </a:r>
            <a:r>
              <a:rPr lang="pl-PL" sz="9600" dirty="0" err="1">
                <a:solidFill>
                  <a:srgbClr val="00B050"/>
                </a:solidFill>
              </a:rPr>
              <a:t>Cooperative</a:t>
            </a:r>
            <a:r>
              <a:rPr lang="pl-PL" sz="9600" dirty="0">
                <a:solidFill>
                  <a:srgbClr val="00B050"/>
                </a:solidFill>
              </a:rPr>
              <a:t> </a:t>
            </a:r>
            <a:r>
              <a:rPr lang="pl-PL" sz="9600" dirty="0" err="1" smtClean="0">
                <a:solidFill>
                  <a:srgbClr val="00B050"/>
                </a:solidFill>
              </a:rPr>
              <a:t>Methodology</a:t>
            </a:r>
            <a:r>
              <a:rPr lang="pl-PL" sz="9600" dirty="0" smtClean="0">
                <a:solidFill>
                  <a:srgbClr val="00B050"/>
                </a:solidFill>
              </a:rPr>
              <a:t> </a:t>
            </a:r>
            <a:r>
              <a:rPr lang="en-US" sz="9600" dirty="0" smtClean="0">
                <a:solidFill>
                  <a:srgbClr val="00B050"/>
                </a:solidFill>
              </a:rPr>
              <a:t>in Dublin (Ireland)</a:t>
            </a:r>
            <a:endParaRPr lang="pl-PL" sz="9600" dirty="0">
              <a:solidFill>
                <a:srgbClr val="00B050"/>
              </a:solidFill>
            </a:endParaRPr>
          </a:p>
          <a:p>
            <a:r>
              <a:rPr lang="en-US" sz="9600" dirty="0">
                <a:solidFill>
                  <a:srgbClr val="00B050"/>
                </a:solidFill>
              </a:rPr>
              <a:t> </a:t>
            </a:r>
            <a:r>
              <a:rPr lang="en-US" sz="9600" dirty="0" smtClean="0">
                <a:solidFill>
                  <a:srgbClr val="00B050"/>
                </a:solidFill>
              </a:rPr>
              <a:t>English </a:t>
            </a:r>
            <a:r>
              <a:rPr lang="en-US" sz="9600" dirty="0">
                <a:solidFill>
                  <a:srgbClr val="00B050"/>
                </a:solidFill>
              </a:rPr>
              <a:t>for Teachers (A2, </a:t>
            </a:r>
            <a:r>
              <a:rPr lang="en-US" sz="9600" dirty="0" smtClean="0">
                <a:solidFill>
                  <a:srgbClr val="00B050"/>
                </a:solidFill>
              </a:rPr>
              <a:t>B1)</a:t>
            </a:r>
            <a:r>
              <a:rPr lang="en-US" sz="9600" dirty="0" err="1" smtClean="0">
                <a:solidFill>
                  <a:srgbClr val="00B050"/>
                </a:solidFill>
              </a:rPr>
              <a:t>inDublin</a:t>
            </a:r>
            <a:r>
              <a:rPr lang="en-US" sz="9600" dirty="0" smtClean="0">
                <a:solidFill>
                  <a:srgbClr val="00B050"/>
                </a:solidFill>
              </a:rPr>
              <a:t> </a:t>
            </a:r>
            <a:r>
              <a:rPr lang="en-US" sz="9600" dirty="0">
                <a:solidFill>
                  <a:srgbClr val="00B050"/>
                </a:solidFill>
              </a:rPr>
              <a:t>(Ireland</a:t>
            </a:r>
            <a:r>
              <a:rPr lang="en-US" sz="9600" dirty="0" smtClean="0">
                <a:solidFill>
                  <a:srgbClr val="00B050"/>
                </a:solidFill>
              </a:rPr>
              <a:t>)</a:t>
            </a:r>
            <a:r>
              <a:rPr lang="en-US" sz="9600" dirty="0">
                <a:solidFill>
                  <a:srgbClr val="00B050"/>
                </a:solidFill>
              </a:rPr>
              <a:t> </a:t>
            </a:r>
            <a:endParaRPr lang="pl-PL" sz="9600" dirty="0">
              <a:solidFill>
                <a:srgbClr val="00B050"/>
              </a:solidFill>
            </a:endParaRPr>
          </a:p>
          <a:p>
            <a:r>
              <a:rPr lang="en-US" sz="9600" dirty="0">
                <a:solidFill>
                  <a:srgbClr val="FF0000"/>
                </a:solidFill>
              </a:rPr>
              <a:t>Structured Educational Visits to Schools/Institutes &amp; Training Seminars </a:t>
            </a:r>
            <a:r>
              <a:rPr lang="pl-PL" sz="9600" dirty="0" smtClean="0">
                <a:solidFill>
                  <a:srgbClr val="FF0000"/>
                </a:solidFill>
              </a:rPr>
              <a:t> </a:t>
            </a:r>
            <a:r>
              <a:rPr lang="pl-PL" sz="9600" dirty="0" err="1" smtClean="0">
                <a:solidFill>
                  <a:srgbClr val="FF0000"/>
                </a:solidFill>
              </a:rPr>
              <a:t>in</a:t>
            </a:r>
            <a:r>
              <a:rPr lang="pl-PL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smtClean="0">
                <a:solidFill>
                  <a:srgbClr val="FF0000"/>
                </a:solidFill>
              </a:rPr>
              <a:t>Iceland</a:t>
            </a:r>
            <a:endParaRPr lang="pl-PL" sz="9600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4" name="Picture 2" descr="FE_Wiedza_Edukacja_Rozwoj_rg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 Language development for teachers </a:t>
            </a:r>
            <a:endParaRPr lang="pl-PL" dirty="0"/>
          </a:p>
          <a:p>
            <a:pPr>
              <a:buNone/>
            </a:pPr>
            <a:r>
              <a:rPr lang="en-US" dirty="0" smtClean="0"/>
              <a:t>-Subject Specific</a:t>
            </a:r>
            <a:r>
              <a:rPr lang="pl-PL" dirty="0" smtClean="0"/>
              <a:t> </a:t>
            </a:r>
            <a:r>
              <a:rPr lang="en-US" dirty="0" smtClean="0"/>
              <a:t>by</a:t>
            </a:r>
            <a:r>
              <a:rPr lang="pl-PL" dirty="0" smtClean="0"/>
              <a:t> </a:t>
            </a:r>
            <a:r>
              <a:rPr lang="en-US" b="1" dirty="0" smtClean="0"/>
              <a:t>ALPHA </a:t>
            </a:r>
            <a:r>
              <a:rPr lang="en-US" b="1" dirty="0"/>
              <a:t>SCHOOL OF ENGLISH</a:t>
            </a:r>
            <a:endParaRPr lang="pl-PL" b="1" dirty="0"/>
          </a:p>
          <a:p>
            <a:pPr>
              <a:buNone/>
            </a:pPr>
            <a:r>
              <a:rPr lang="en-US" b="1" dirty="0"/>
              <a:t>MALTA</a:t>
            </a:r>
            <a:endParaRPr lang="pl-PL" b="1" dirty="0"/>
          </a:p>
          <a:p>
            <a:r>
              <a:rPr lang="en-US" dirty="0"/>
              <a:t>General English with Using Technology and British </a:t>
            </a:r>
            <a:r>
              <a:rPr lang="en-US" dirty="0" smtClean="0"/>
              <a:t>Culture</a:t>
            </a:r>
            <a:r>
              <a:rPr lang="pl-PL" dirty="0" smtClean="0"/>
              <a:t> - </a:t>
            </a:r>
            <a:r>
              <a:rPr lang="pl-PL" dirty="0"/>
              <a:t>Manchester  </a:t>
            </a:r>
            <a:r>
              <a:rPr lang="en-US" b="1" dirty="0"/>
              <a:t>Communicate School of </a:t>
            </a:r>
            <a:r>
              <a:rPr lang="en-US" b="1" dirty="0" smtClean="0"/>
              <a:t>English</a:t>
            </a:r>
            <a:endParaRPr lang="pl-PL" b="1" dirty="0" smtClean="0"/>
          </a:p>
          <a:p>
            <a:r>
              <a:rPr lang="en-US" b="1" dirty="0"/>
              <a:t>BSC </a:t>
            </a:r>
            <a:r>
              <a:rPr lang="en-US" b="1" dirty="0" smtClean="0"/>
              <a:t>London;</a:t>
            </a:r>
            <a:r>
              <a:rPr lang="en-US" dirty="0" smtClean="0"/>
              <a:t> </a:t>
            </a:r>
            <a:r>
              <a:rPr lang="pl-PL" dirty="0" err="1"/>
              <a:t>Intensive</a:t>
            </a:r>
            <a:r>
              <a:rPr lang="pl-PL" dirty="0"/>
              <a:t> General </a:t>
            </a:r>
            <a:r>
              <a:rPr lang="pl-PL" dirty="0" err="1"/>
              <a:t>English</a:t>
            </a:r>
            <a:endParaRPr lang="pl-PL" b="1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Picture 2" descr="FE_Wiedza_Edukacja_Rozwoj_rg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IPC </a:t>
            </a:r>
            <a:r>
              <a:rPr lang="en-US" b="1" dirty="0" smtClean="0"/>
              <a:t>Exeter</a:t>
            </a:r>
            <a:r>
              <a:rPr lang="pl-PL" b="1" dirty="0" smtClean="0"/>
              <a:t> </a:t>
            </a:r>
            <a:r>
              <a:rPr lang="en-US" dirty="0" smtClean="0"/>
              <a:t>Better </a:t>
            </a:r>
            <a:r>
              <a:rPr lang="en-US" dirty="0"/>
              <a:t>English for Teachers‘ (BET</a:t>
            </a:r>
            <a:r>
              <a:rPr lang="en-US" dirty="0" smtClean="0"/>
              <a:t>)</a:t>
            </a:r>
            <a:endParaRPr lang="pl-PL" dirty="0" smtClean="0"/>
          </a:p>
          <a:p>
            <a:r>
              <a:rPr lang="en-US" b="1" dirty="0"/>
              <a:t>Teacher Academy - </a:t>
            </a:r>
            <a:r>
              <a:rPr lang="en-US" b="1" dirty="0" err="1"/>
              <a:t>Europass</a:t>
            </a:r>
            <a:r>
              <a:rPr lang="en-US" b="1" dirty="0"/>
              <a:t> Centro 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Europeo</a:t>
            </a:r>
            <a:r>
              <a:rPr lang="en-US" i="1" dirty="0"/>
              <a:t> </a:t>
            </a:r>
            <a:r>
              <a:rPr lang="en-US" i="1" dirty="0" err="1"/>
              <a:t>Corso</a:t>
            </a:r>
            <a:r>
              <a:rPr lang="en-US" i="1" dirty="0"/>
              <a:t> per </a:t>
            </a:r>
            <a:r>
              <a:rPr lang="en-US" i="1" dirty="0" err="1"/>
              <a:t>insegnanti</a:t>
            </a:r>
            <a:r>
              <a:rPr lang="en-US" i="1" dirty="0"/>
              <a:t> </a:t>
            </a:r>
            <a:r>
              <a:rPr lang="en-US" i="1" dirty="0" err="1"/>
              <a:t>di</a:t>
            </a:r>
            <a:r>
              <a:rPr lang="en-US" i="1" dirty="0"/>
              <a:t> </a:t>
            </a:r>
            <a:r>
              <a:rPr lang="en-US" i="1" dirty="0" err="1"/>
              <a:t>italiano</a:t>
            </a:r>
            <a:r>
              <a:rPr lang="en-US" i="1" dirty="0"/>
              <a:t> L2/LS </a:t>
            </a:r>
            <a:r>
              <a:rPr lang="en-US" dirty="0" smtClean="0"/>
              <a:t>Firenze</a:t>
            </a:r>
            <a:r>
              <a:rPr lang="en-US" dirty="0"/>
              <a:t>, </a:t>
            </a:r>
            <a:r>
              <a:rPr lang="en-US" dirty="0" smtClean="0"/>
              <a:t>Ital</a:t>
            </a:r>
            <a:r>
              <a:rPr lang="pl-PL" dirty="0" smtClean="0"/>
              <a:t>y</a:t>
            </a:r>
          </a:p>
          <a:p>
            <a:r>
              <a:rPr lang="en-US" b="1" dirty="0"/>
              <a:t>Chain </a:t>
            </a:r>
            <a:r>
              <a:rPr lang="pl-PL" b="1" smtClean="0"/>
              <a:t>F</a:t>
            </a:r>
            <a:r>
              <a:rPr lang="en-US" b="1" smtClean="0"/>
              <a:t>oundation</a:t>
            </a:r>
            <a:r>
              <a:rPr lang="en-US" b="1" dirty="0" smtClean="0"/>
              <a:t> </a:t>
            </a:r>
            <a:r>
              <a:rPr lang="en-US" dirty="0" smtClean="0"/>
              <a:t>Las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orillas</a:t>
            </a:r>
            <a:r>
              <a:rPr lang="en-US" dirty="0"/>
              <a:t> (The </a:t>
            </a:r>
            <a:r>
              <a:rPr lang="en-US" dirty="0" smtClean="0"/>
              <a:t>other</a:t>
            </a:r>
            <a:endParaRPr lang="pl-PL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shores</a:t>
            </a:r>
            <a:r>
              <a:rPr lang="en-US" dirty="0" smtClean="0"/>
              <a:t>)</a:t>
            </a:r>
            <a:r>
              <a:rPr lang="pl-PL" dirty="0" smtClean="0"/>
              <a:t> Sevilla, </a:t>
            </a:r>
            <a:r>
              <a:rPr lang="pl-PL" dirty="0" err="1" smtClean="0"/>
              <a:t>Spain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FE_Wiedza_Edukacja_Rozwoj_rg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329</Words>
  <Application>Microsoft Office PowerPoint</Application>
  <PresentationFormat>Pokaz na ekranie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  </vt:lpstr>
      <vt:lpstr>Slajd 2</vt:lpstr>
      <vt:lpstr>Slajd 3</vt:lpstr>
      <vt:lpstr>Slajd 4</vt:lpstr>
      <vt:lpstr>Slajd 5</vt:lpstr>
      <vt:lpstr>Slajd 6</vt:lpstr>
      <vt:lpstr>English Matters different locations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priv</dc:creator>
  <cp:lastModifiedBy>priv</cp:lastModifiedBy>
  <cp:revision>31</cp:revision>
  <dcterms:created xsi:type="dcterms:W3CDTF">2018-04-23T17:06:15Z</dcterms:created>
  <dcterms:modified xsi:type="dcterms:W3CDTF">2018-06-25T11:28:43Z</dcterms:modified>
</cp:coreProperties>
</file>