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KRAJ</a:t>
            </a:r>
            <a:r>
              <a:rPr lang="pl-PL" baseline="0" dirty="0" smtClean="0"/>
              <a:t> DOCELOWY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PAŃSTWA</c:v>
                </c:pt>
              </c:strCache>
            </c:strRef>
          </c:tx>
          <c:cat>
            <c:strRef>
              <c:f>Arkusz1!$A$2:$A$8</c:f>
              <c:strCache>
                <c:ptCount val="7"/>
                <c:pt idx="0">
                  <c:v>WLK. BRYTANIA 9</c:v>
                </c:pt>
                <c:pt idx="1">
                  <c:v>HISZPANIA 4</c:v>
                </c:pt>
                <c:pt idx="2">
                  <c:v>IRLANDIA 3</c:v>
                </c:pt>
                <c:pt idx="3">
                  <c:v>MALTA 3</c:v>
                </c:pt>
                <c:pt idx="4">
                  <c:v>ISLANDIA 1 </c:v>
                </c:pt>
                <c:pt idx="5">
                  <c:v>PORTUGALIA 1</c:v>
                </c:pt>
                <c:pt idx="6">
                  <c:v>WŁOCHY 1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9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4645134635948338"/>
          <c:y val="0.32388996551673138"/>
          <c:w val="0.14274618450471488"/>
          <c:h val="0.38582242055447696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Grupa docelowa </a:t>
            </a:r>
            <a:r>
              <a:rPr lang="pl-PL" dirty="0" err="1" smtClean="0"/>
              <a:t>wg</a:t>
            </a:r>
            <a:r>
              <a:rPr lang="pl-PL" dirty="0" smtClean="0"/>
              <a:t>. przedmiotów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PRZEDMIOT</c:v>
                </c:pt>
              </c:strCache>
            </c:strRef>
          </c:tx>
          <c:cat>
            <c:strRef>
              <c:f>Arkusz1!$A$2:$A$10</c:f>
              <c:strCache>
                <c:ptCount val="9"/>
                <c:pt idx="0">
                  <c:v>J. POLSKI jako obcy 1</c:v>
                </c:pt>
                <c:pt idx="1">
                  <c:v>HISTORIA i WOS 3</c:v>
                </c:pt>
                <c:pt idx="2">
                  <c:v>BIOLOGIA 2</c:v>
                </c:pt>
                <c:pt idx="3">
                  <c:v>GEOGRAFIA 3</c:v>
                </c:pt>
                <c:pt idx="4">
                  <c:v>FIZYKA i CHEMIA 3</c:v>
                </c:pt>
                <c:pt idx="5">
                  <c:v>ZAJĘCIA ARTYSTYCZNE 5</c:v>
                </c:pt>
                <c:pt idx="6">
                  <c:v>INFORMATYKA 3</c:v>
                </c:pt>
                <c:pt idx="7">
                  <c:v>J. WŁOSKI i RELIGIA 1</c:v>
                </c:pt>
                <c:pt idx="8">
                  <c:v>MATEMATYKA 1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RODZAJ SZKOLENIA </a:t>
            </a:r>
            <a:r>
              <a:rPr lang="pl-PL" baseline="0" dirty="0" smtClean="0"/>
              <a:t>   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ACTIVITIES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SPECJALISTYCZNE KURSY JĘZYKOWE 12</c:v>
                </c:pt>
                <c:pt idx="1">
                  <c:v>KURSY i SZKOLENIA METODYCZNE 10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12</c:v>
                </c:pt>
                <c:pt idx="1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157-6A39-4CD0-A5D4-2669BC5C70AA}" type="datetimeFigureOut">
              <a:rPr lang="pl-PL" smtClean="0"/>
              <a:t>2018-06-25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F63-7011-42E9-BA8F-85EE712D09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157-6A39-4CD0-A5D4-2669BC5C70AA}" type="datetimeFigureOut">
              <a:rPr lang="pl-PL" smtClean="0"/>
              <a:t>2018-06-25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F63-7011-42E9-BA8F-85EE712D09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157-6A39-4CD0-A5D4-2669BC5C70AA}" type="datetimeFigureOut">
              <a:rPr lang="pl-PL" smtClean="0"/>
              <a:t>2018-06-25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F63-7011-42E9-BA8F-85EE712D09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157-6A39-4CD0-A5D4-2669BC5C70AA}" type="datetimeFigureOut">
              <a:rPr lang="pl-PL" smtClean="0"/>
              <a:t>2018-06-25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F63-7011-42E9-BA8F-85EE712D09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157-6A39-4CD0-A5D4-2669BC5C70AA}" type="datetimeFigureOut">
              <a:rPr lang="pl-PL" smtClean="0"/>
              <a:t>2018-06-25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F63-7011-42E9-BA8F-85EE712D09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157-6A39-4CD0-A5D4-2669BC5C70AA}" type="datetimeFigureOut">
              <a:rPr lang="pl-PL" smtClean="0"/>
              <a:t>2018-06-25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F63-7011-42E9-BA8F-85EE712D09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157-6A39-4CD0-A5D4-2669BC5C70AA}" type="datetimeFigureOut">
              <a:rPr lang="pl-PL" smtClean="0"/>
              <a:t>2018-06-25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F63-7011-42E9-BA8F-85EE712D09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157-6A39-4CD0-A5D4-2669BC5C70AA}" type="datetimeFigureOut">
              <a:rPr lang="pl-PL" smtClean="0"/>
              <a:t>2018-06-25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F63-7011-42E9-BA8F-85EE712D09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157-6A39-4CD0-A5D4-2669BC5C70AA}" type="datetimeFigureOut">
              <a:rPr lang="pl-PL" smtClean="0"/>
              <a:t>2018-06-25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F63-7011-42E9-BA8F-85EE712D09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157-6A39-4CD0-A5D4-2669BC5C70AA}" type="datetimeFigureOut">
              <a:rPr lang="pl-PL" smtClean="0"/>
              <a:t>2018-06-25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F63-7011-42E9-BA8F-85EE712D09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157-6A39-4CD0-A5D4-2669BC5C70AA}" type="datetimeFigureOut">
              <a:rPr lang="pl-PL" smtClean="0"/>
              <a:t>2018-06-25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F63-7011-42E9-BA8F-85EE712D09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6157-6A39-4CD0-A5D4-2669BC5C70AA}" type="datetimeFigureOut">
              <a:rPr lang="pl-PL" smtClean="0"/>
              <a:t>2018-06-25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91F63-7011-42E9-BA8F-85EE712D091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„Otwieranie umysłów </a:t>
            </a:r>
            <a:r>
              <a:rPr lang="cs-CZ" sz="3600" b="1" dirty="0"/>
              <a:t>- Europa wspólny </a:t>
            </a:r>
            <a:r>
              <a:rPr lang="cs-CZ" sz="3600" b="1" dirty="0" smtClean="0"/>
              <a:t>dom“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/>
              <a:t>POWERSE </a:t>
            </a:r>
            <a:r>
              <a:rPr lang="pl-PL" sz="3600" dirty="0" smtClean="0"/>
              <a:t>2016-1-PL01-KA101-024481 </a:t>
            </a:r>
            <a:r>
              <a:rPr lang="cs-CZ" sz="3600" b="1" dirty="0" smtClean="0"/>
              <a:t>realizowany</a:t>
            </a:r>
            <a:r>
              <a:rPr lang="cs-CZ" sz="3600" b="1" dirty="0"/>
              <a:t> ze środków Europejskiego Funduszu Społecznego, Program Operacyjny Wiedza Edukacja Rozwój (POWER) w ramach projektu „Mobilność kadry edukacji szkolnej“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IPC Exeter</a:t>
            </a:r>
            <a:r>
              <a:rPr lang="pl-PL" b="1" dirty="0" smtClean="0"/>
              <a:t> </a:t>
            </a:r>
            <a:r>
              <a:rPr lang="en-US" dirty="0" smtClean="0"/>
              <a:t>Better English for Teachers‘ (BET)</a:t>
            </a:r>
            <a:endParaRPr lang="pl-PL" dirty="0" smtClean="0"/>
          </a:p>
          <a:p>
            <a:r>
              <a:rPr lang="en-US" b="1" dirty="0" smtClean="0"/>
              <a:t>Teacher Academy - </a:t>
            </a:r>
            <a:r>
              <a:rPr lang="en-US" b="1" dirty="0" err="1" smtClean="0"/>
              <a:t>Europass</a:t>
            </a:r>
            <a:r>
              <a:rPr lang="en-US" b="1" dirty="0" smtClean="0"/>
              <a:t> Centro </a:t>
            </a:r>
            <a:r>
              <a:rPr lang="en-US" b="1" dirty="0" err="1" smtClean="0"/>
              <a:t>Studi</a:t>
            </a:r>
            <a:r>
              <a:rPr lang="en-US" b="1" dirty="0" smtClean="0"/>
              <a:t> </a:t>
            </a:r>
            <a:r>
              <a:rPr lang="en-US" b="1" dirty="0" err="1" smtClean="0"/>
              <a:t>Europeo</a:t>
            </a:r>
            <a:r>
              <a:rPr lang="en-US" i="1" dirty="0" smtClean="0"/>
              <a:t> </a:t>
            </a:r>
            <a:r>
              <a:rPr lang="en-US" i="1" dirty="0" err="1" smtClean="0"/>
              <a:t>Corso</a:t>
            </a:r>
            <a:r>
              <a:rPr lang="en-US" i="1" dirty="0" smtClean="0"/>
              <a:t> per </a:t>
            </a:r>
            <a:r>
              <a:rPr lang="en-US" i="1" dirty="0" err="1" smtClean="0"/>
              <a:t>insegnanti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italiano</a:t>
            </a:r>
            <a:r>
              <a:rPr lang="en-US" i="1" dirty="0" smtClean="0"/>
              <a:t> L2/LS </a:t>
            </a:r>
            <a:r>
              <a:rPr lang="en-US" dirty="0" smtClean="0"/>
              <a:t>Firenze, Ital</a:t>
            </a:r>
            <a:r>
              <a:rPr lang="pl-PL" dirty="0" smtClean="0"/>
              <a:t>y</a:t>
            </a:r>
          </a:p>
          <a:p>
            <a:r>
              <a:rPr lang="en-US" b="1" dirty="0" smtClean="0"/>
              <a:t>Chain </a:t>
            </a:r>
            <a:r>
              <a:rPr lang="pl-PL" b="1" smtClean="0"/>
              <a:t>F</a:t>
            </a:r>
            <a:r>
              <a:rPr lang="en-US" b="1" smtClean="0"/>
              <a:t>oundation</a:t>
            </a:r>
            <a:r>
              <a:rPr lang="en-US" b="1" dirty="0" smtClean="0"/>
              <a:t> </a:t>
            </a:r>
            <a:r>
              <a:rPr lang="en-US" dirty="0" smtClean="0"/>
              <a:t>Las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orillas</a:t>
            </a:r>
            <a:r>
              <a:rPr lang="en-US" dirty="0" smtClean="0"/>
              <a:t> (The other</a:t>
            </a:r>
            <a:endParaRPr lang="pl-PL" dirty="0" smtClean="0"/>
          </a:p>
          <a:p>
            <a:pPr>
              <a:buNone/>
            </a:pPr>
            <a:r>
              <a:rPr lang="en-US" dirty="0" smtClean="0"/>
              <a:t> shores)</a:t>
            </a:r>
            <a:r>
              <a:rPr lang="pl-PL" dirty="0" smtClean="0"/>
              <a:t> Sevilla, </a:t>
            </a:r>
            <a:r>
              <a:rPr lang="pl-PL" dirty="0" err="1" smtClean="0"/>
              <a:t>Spain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Lisbon  Inspiration –Intercultural Approaches</a:t>
            </a:r>
            <a:endParaRPr lang="pl-PL" dirty="0" smtClean="0"/>
          </a:p>
          <a:p>
            <a:pPr>
              <a:buNone/>
            </a:pPr>
            <a:r>
              <a:rPr lang="en-US" dirty="0" smtClean="0"/>
              <a:t>Location: </a:t>
            </a:r>
            <a:r>
              <a:rPr lang="en-US" b="1" dirty="0" err="1" smtClean="0"/>
              <a:t>Escola</a:t>
            </a:r>
            <a:r>
              <a:rPr lang="en-US" b="1" dirty="0" smtClean="0"/>
              <a:t> </a:t>
            </a:r>
            <a:r>
              <a:rPr lang="en-US" b="1" dirty="0" err="1" smtClean="0"/>
              <a:t>Básica</a:t>
            </a:r>
            <a:r>
              <a:rPr lang="en-US" b="1" dirty="0" smtClean="0"/>
              <a:t> e </a:t>
            </a:r>
            <a:r>
              <a:rPr lang="en-US" b="1" dirty="0" err="1" smtClean="0"/>
              <a:t>Secundária</a:t>
            </a:r>
            <a:r>
              <a:rPr lang="en-US" b="1" dirty="0" smtClean="0"/>
              <a:t> </a:t>
            </a:r>
            <a:r>
              <a:rPr lang="en-US" b="1" dirty="0" err="1" smtClean="0"/>
              <a:t>Passos</a:t>
            </a:r>
            <a:r>
              <a:rPr lang="en-US" b="1" dirty="0" smtClean="0"/>
              <a:t> Manuel</a:t>
            </a:r>
            <a:r>
              <a:rPr lang="en-US" dirty="0" smtClean="0"/>
              <a:t>, Lisbon, Portugal</a:t>
            </a:r>
            <a:endParaRPr lang="pl-PL" dirty="0" smtClean="0"/>
          </a:p>
          <a:p>
            <a:endParaRPr lang="pl-PL" dirty="0" smtClean="0"/>
          </a:p>
          <a:p>
            <a:pPr fontAlgn="base"/>
            <a:r>
              <a:rPr lang="en-US" dirty="0" smtClean="0"/>
              <a:t>DIC - Developing intercultural competence and learning about best practice examples to fight against racism, prejudice and discrimination in schools</a:t>
            </a:r>
            <a:r>
              <a:rPr lang="pl-PL" dirty="0" smtClean="0"/>
              <a:t>, La </a:t>
            </a:r>
            <a:r>
              <a:rPr lang="pl-PL" dirty="0" err="1" smtClean="0"/>
              <a:t>Manga</a:t>
            </a:r>
            <a:r>
              <a:rPr lang="pl-PL" dirty="0" smtClean="0"/>
              <a:t>, </a:t>
            </a:r>
            <a:r>
              <a:rPr lang="pl-PL" dirty="0" err="1" smtClean="0"/>
              <a:t>Spain</a:t>
            </a:r>
            <a:r>
              <a:rPr lang="pl-PL" dirty="0" smtClean="0"/>
              <a:t> </a:t>
            </a:r>
            <a:r>
              <a:rPr lang="pl-PL" b="1" dirty="0" err="1" smtClean="0"/>
              <a:t>Volkshochschule</a:t>
            </a:r>
            <a:r>
              <a:rPr lang="pl-PL" b="1" dirty="0" smtClean="0"/>
              <a:t> </a:t>
            </a:r>
            <a:r>
              <a:rPr lang="pl-PL" b="1" dirty="0" err="1" smtClean="0"/>
              <a:t>Schrobenhausen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Wszystkie powyższe działania przyczyniają się do wzrostu jakości nauczania powiązanej z  osiągnięciami naszych uczniów</a:t>
            </a:r>
            <a:r>
              <a:rPr lang="en-US" dirty="0" smtClean="0"/>
              <a:t>. </a:t>
            </a:r>
            <a:r>
              <a:rPr lang="pl-PL" dirty="0" smtClean="0"/>
              <a:t>Nowa wiedza jest uwzględniona w programie nauczana, a umiejętności są stosowane w praktyce</a:t>
            </a:r>
            <a:r>
              <a:rPr lang="en-US" dirty="0" smtClean="0"/>
              <a:t>. </a:t>
            </a:r>
            <a:r>
              <a:rPr lang="pl-PL" dirty="0" smtClean="0"/>
              <a:t> Dzięki europejskiej wartości dodanej(</a:t>
            </a:r>
            <a:r>
              <a:rPr lang="en-US" dirty="0" smtClean="0"/>
              <a:t>European added value</a:t>
            </a:r>
            <a:r>
              <a:rPr lang="pl-PL" dirty="0" smtClean="0"/>
              <a:t>) znaczny nacisk jest kładziony na integrację w różnych aspektach, zwalczanie rasizmu i uprzedzeń</a:t>
            </a:r>
            <a:r>
              <a:rPr lang="en-US" dirty="0" smtClean="0"/>
              <a:t>,  </a:t>
            </a:r>
            <a:r>
              <a:rPr lang="pl-PL" dirty="0" smtClean="0"/>
              <a:t>nauczanie języków</a:t>
            </a:r>
            <a:r>
              <a:rPr lang="en-US" dirty="0" smtClean="0"/>
              <a:t>, </a:t>
            </a:r>
            <a:r>
              <a:rPr lang="pl-PL" dirty="0" smtClean="0"/>
              <a:t>zdobywanie nowych interkulturowych doświadczeń</a:t>
            </a:r>
            <a:r>
              <a:rPr lang="en-US" dirty="0" smtClean="0"/>
              <a:t>.</a:t>
            </a:r>
            <a:endParaRPr lang="pl-PL" dirty="0" smtClean="0"/>
          </a:p>
          <a:p>
            <a:r>
              <a:rPr lang="pl-PL" dirty="0" smtClean="0"/>
              <a:t> Ciąży na nas wielka odpowiedzialność wychowania nowego pokolenia. Przygotowujemy uczniów do dorosłego </a:t>
            </a:r>
            <a:r>
              <a:rPr lang="pl-PL" dirty="0"/>
              <a:t>ż</a:t>
            </a:r>
            <a:r>
              <a:rPr lang="pl-PL" dirty="0" smtClean="0"/>
              <a:t>ycia ucząc ich otwartości i poczucia własnej wartości, wyposażając w umiejętność pracy zespołowej, adaptacji do zmieniających się warunków, używania języka obcego oraz tolerancji.</a:t>
            </a:r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zawartości 5" descr="received_161995671812677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428736"/>
            <a:ext cx="4572032" cy="3429024"/>
          </a:xfrm>
          <a:prstGeom prst="rect">
            <a:avLst/>
          </a:prstGeom>
        </p:spPr>
      </p:pic>
      <p:pic>
        <p:nvPicPr>
          <p:cNvPr id="6" name="Obraz 5" descr="IMG-20170820-WA00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4251"/>
            <a:ext cx="2500312" cy="3333749"/>
          </a:xfrm>
          <a:prstGeom prst="rect">
            <a:avLst/>
          </a:prstGeom>
        </p:spPr>
      </p:pic>
      <p:pic>
        <p:nvPicPr>
          <p:cNvPr id="5" name="Symbol zastępczy zawartości 4" descr="received_1619956571460121.jpe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29256" y="2332037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ymbol zastępczy zawartości 4" descr="IMG_20171026_1229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357298"/>
            <a:ext cx="3643306" cy="2731858"/>
          </a:xfrm>
          <a:prstGeom prst="rect">
            <a:avLst/>
          </a:prstGeom>
        </p:spPr>
      </p:pic>
      <p:pic>
        <p:nvPicPr>
          <p:cNvPr id="7" name="Symbol zastępczy zawartości 4" descr="IMG_6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3651" y="1500174"/>
            <a:ext cx="3750349" cy="2811947"/>
          </a:xfrm>
          <a:prstGeom prst="rect">
            <a:avLst/>
          </a:prstGeom>
        </p:spPr>
      </p:pic>
      <p:pic>
        <p:nvPicPr>
          <p:cNvPr id="8" name="Obraz 7" descr="IMG_687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3429000"/>
            <a:ext cx="3571900" cy="2678149"/>
          </a:xfrm>
          <a:prstGeom prst="rect">
            <a:avLst/>
          </a:prstGeom>
        </p:spPr>
      </p:pic>
      <p:pic>
        <p:nvPicPr>
          <p:cNvPr id="6" name="Obraz 5" descr="IMG_20171022_1413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1732" y="4786298"/>
            <a:ext cx="2762268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ymbol zastępczy zawartości 3" descr="20171119_1224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4522124" cy="2543695"/>
          </a:xfrm>
        </p:spPr>
      </p:pic>
      <p:pic>
        <p:nvPicPr>
          <p:cNvPr id="6" name="Obraz 5" descr="IMG-20171211-WA0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714488"/>
            <a:ext cx="3929090" cy="2946818"/>
          </a:xfrm>
          <a:prstGeom prst="rect">
            <a:avLst/>
          </a:prstGeom>
        </p:spPr>
      </p:pic>
      <p:pic>
        <p:nvPicPr>
          <p:cNvPr id="7" name="Obraz 6" descr="IMG-20171211-WA0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3643314"/>
            <a:ext cx="3571867" cy="2678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Rozpoczęcie projektu </a:t>
            </a:r>
            <a:r>
              <a:rPr lang="pl-PL" b="1" dirty="0" smtClean="0"/>
              <a:t>01/09/2016</a:t>
            </a:r>
          </a:p>
          <a:p>
            <a:r>
              <a:rPr lang="pl-PL" dirty="0" smtClean="0"/>
              <a:t>Zakończenie projektu </a:t>
            </a:r>
            <a:r>
              <a:rPr lang="pl-PL" b="1" dirty="0" smtClean="0"/>
              <a:t>31/05/2018</a:t>
            </a:r>
          </a:p>
          <a:p>
            <a:r>
              <a:rPr lang="pl-PL" dirty="0" smtClean="0"/>
              <a:t>Długość projektu w miesiącach </a:t>
            </a:r>
            <a:r>
              <a:rPr lang="pl-PL" b="1" dirty="0" smtClean="0"/>
              <a:t>21</a:t>
            </a:r>
          </a:p>
          <a:p>
            <a:r>
              <a:rPr lang="pl-PL" dirty="0" smtClean="0"/>
              <a:t>Całkowity budżet </a:t>
            </a:r>
            <a:r>
              <a:rPr lang="pl-PL" b="1" dirty="0" smtClean="0"/>
              <a:t>55.461,00 €</a:t>
            </a:r>
          </a:p>
          <a:p>
            <a:r>
              <a:rPr lang="pl-PL" dirty="0" err="1" smtClean="0"/>
              <a:t>Licba</a:t>
            </a:r>
            <a:r>
              <a:rPr lang="pl-PL" dirty="0" smtClean="0"/>
              <a:t> mobilności– </a:t>
            </a:r>
            <a:r>
              <a:rPr lang="pl-PL" b="1" dirty="0" smtClean="0"/>
              <a:t>22</a:t>
            </a:r>
          </a:p>
          <a:p>
            <a:r>
              <a:rPr lang="pl-PL" dirty="0" smtClean="0"/>
              <a:t>Typ mobilności </a:t>
            </a:r>
            <a:r>
              <a:rPr lang="pl-PL" b="1" dirty="0" smtClean="0"/>
              <a:t>– szkolenia kadry za granicą</a:t>
            </a:r>
          </a:p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/>
              <a:t>                     </a:t>
            </a:r>
            <a:r>
              <a:rPr lang="pl-PL" sz="4000" b="1" dirty="0" smtClean="0"/>
              <a:t>Ce</a:t>
            </a:r>
            <a:r>
              <a:rPr lang="pl-PL" sz="4000" b="1" dirty="0" smtClean="0"/>
              <a:t>le mobilności zagranicznych</a:t>
            </a:r>
          </a:p>
          <a:p>
            <a:endParaRPr lang="pl-PL" dirty="0" smtClean="0"/>
          </a:p>
          <a:p>
            <a:pPr lvl="0"/>
            <a:r>
              <a:rPr lang="pl-PL" dirty="0" smtClean="0"/>
              <a:t>Wsparcie nauczycieli w zdobywaniu wiedzy, umiejętności i kompetencji mających  na celu rozwój personalny</a:t>
            </a:r>
            <a:r>
              <a:rPr lang="en-US" dirty="0" smtClean="0"/>
              <a:t>, </a:t>
            </a:r>
            <a:r>
              <a:rPr lang="pl-PL" dirty="0" smtClean="0"/>
              <a:t>zwiększenie potencjału społecznego</a:t>
            </a:r>
          </a:p>
          <a:p>
            <a:pPr lvl="0"/>
            <a:r>
              <a:rPr lang="pl-PL" dirty="0" smtClean="0"/>
              <a:t>Rozwój zawodowy nauczycieli – innowacyjność  i poprawa jakości nauczania</a:t>
            </a:r>
          </a:p>
          <a:p>
            <a:pPr lvl="0"/>
            <a:r>
              <a:rPr lang="pl-PL" dirty="0" smtClean="0"/>
              <a:t>Znaczne zwiększenie umiejętności językowych w języku obcym</a:t>
            </a:r>
          </a:p>
          <a:p>
            <a:pPr lvl="0"/>
            <a:r>
              <a:rPr lang="pl-PL" dirty="0" smtClean="0"/>
              <a:t>Poznanie i zrozumienie innych kultur i państw</a:t>
            </a:r>
            <a:r>
              <a:rPr lang="en-US" dirty="0" smtClean="0"/>
              <a:t>, </a:t>
            </a:r>
            <a:r>
              <a:rPr lang="pl-PL" dirty="0" smtClean="0"/>
              <a:t>umożliwienie nawiązania sieci międzynarodowych kontaktów, aktywne uczestnictwo w  życiu społecznym i rozwijanie poczucia  europejskiej tożsamości</a:t>
            </a:r>
          </a:p>
          <a:p>
            <a:r>
              <a:rPr lang="pl-PL" dirty="0" smtClean="0"/>
              <a:t>Wzrost atrakcyjności i wymiaru międzynarodowego placówki</a:t>
            </a:r>
          </a:p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ORGANIZATORZY KURSÓW</a:t>
            </a:r>
          </a:p>
          <a:p>
            <a:pPr>
              <a:buNone/>
            </a:pPr>
            <a:r>
              <a:rPr lang="pl-PL" sz="2400" b="1" dirty="0" smtClean="0"/>
              <a:t>-    </a:t>
            </a:r>
            <a:r>
              <a:rPr lang="pl-PL" sz="2400" b="1" dirty="0" err="1" smtClean="0"/>
              <a:t>English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Matters</a:t>
            </a:r>
            <a:r>
              <a:rPr lang="pl-PL" sz="2400" b="1" dirty="0" smtClean="0"/>
              <a:t>, Hiszpania</a:t>
            </a:r>
          </a:p>
          <a:p>
            <a:pPr>
              <a:buNone/>
            </a:pPr>
            <a:r>
              <a:rPr lang="pl-PL" sz="2400" b="1" dirty="0" smtClean="0"/>
              <a:t> -   </a:t>
            </a:r>
            <a:r>
              <a:rPr lang="en-US" sz="2400" b="1" dirty="0" smtClean="0"/>
              <a:t>A</a:t>
            </a:r>
            <a:r>
              <a:rPr lang="pl-PL" sz="2400" b="1" dirty="0" err="1" smtClean="0"/>
              <a:t>lpha</a:t>
            </a:r>
            <a:r>
              <a:rPr lang="en-US" sz="2400" b="1" dirty="0" smtClean="0"/>
              <a:t> S</a:t>
            </a:r>
            <a:r>
              <a:rPr lang="pl-PL" sz="2400" b="1" dirty="0" err="1" smtClean="0"/>
              <a:t>chool</a:t>
            </a:r>
            <a:r>
              <a:rPr lang="en-US" sz="2400" b="1" dirty="0" smtClean="0"/>
              <a:t> </a:t>
            </a:r>
            <a:r>
              <a:rPr lang="pl-PL" sz="2400" b="1" dirty="0" smtClean="0"/>
              <a:t>of</a:t>
            </a:r>
            <a:r>
              <a:rPr lang="en-US" sz="2400" b="1" dirty="0" smtClean="0"/>
              <a:t> E</a:t>
            </a:r>
            <a:r>
              <a:rPr lang="pl-PL" sz="2400" b="1" dirty="0" err="1" smtClean="0"/>
              <a:t>nglish</a:t>
            </a:r>
            <a:r>
              <a:rPr lang="pl-PL" sz="2400" b="1" dirty="0" smtClean="0"/>
              <a:t>, </a:t>
            </a:r>
            <a:r>
              <a:rPr lang="en-US" sz="2400" b="1" dirty="0" smtClean="0"/>
              <a:t>M</a:t>
            </a:r>
            <a:r>
              <a:rPr lang="pl-PL" sz="2400" b="1" dirty="0" err="1" smtClean="0"/>
              <a:t>alta</a:t>
            </a:r>
            <a:endParaRPr lang="pl-PL" sz="2400" b="1" dirty="0" smtClean="0"/>
          </a:p>
          <a:p>
            <a:pPr>
              <a:buFontTx/>
              <a:buChar char="-"/>
            </a:pPr>
            <a:r>
              <a:rPr lang="en-US" sz="2400" b="1" dirty="0" smtClean="0"/>
              <a:t>Communicate School of English</a:t>
            </a:r>
            <a:r>
              <a:rPr lang="pl-PL" sz="2400" b="1" dirty="0" smtClean="0"/>
              <a:t>, </a:t>
            </a:r>
            <a:r>
              <a:rPr lang="pl-PL" sz="2400" b="1" dirty="0" err="1" smtClean="0"/>
              <a:t>Wlk</a:t>
            </a:r>
            <a:r>
              <a:rPr lang="pl-PL" sz="2400" b="1" dirty="0" smtClean="0"/>
              <a:t>. Bryt.</a:t>
            </a:r>
          </a:p>
          <a:p>
            <a:pPr>
              <a:buFontTx/>
              <a:buChar char="-"/>
            </a:pPr>
            <a:r>
              <a:rPr lang="en-US" sz="2400" b="1" dirty="0" smtClean="0"/>
              <a:t>BSC London</a:t>
            </a:r>
            <a:r>
              <a:rPr lang="pl-PL" sz="2400" b="1" dirty="0" smtClean="0"/>
              <a:t>, </a:t>
            </a:r>
            <a:r>
              <a:rPr lang="pl-PL" sz="2400" b="1" dirty="0" err="1" smtClean="0"/>
              <a:t>Wlk</a:t>
            </a:r>
            <a:r>
              <a:rPr lang="pl-PL" sz="2400" b="1" dirty="0" smtClean="0"/>
              <a:t>. Bryt.</a:t>
            </a:r>
          </a:p>
          <a:p>
            <a:pPr>
              <a:buFontTx/>
              <a:buChar char="-"/>
            </a:pPr>
            <a:r>
              <a:rPr lang="en-US" sz="2400" b="1" dirty="0" smtClean="0"/>
              <a:t>IPC Exeter</a:t>
            </a:r>
            <a:r>
              <a:rPr lang="pl-PL" sz="2400" b="1" dirty="0" smtClean="0"/>
              <a:t>, </a:t>
            </a:r>
            <a:r>
              <a:rPr lang="pl-PL" sz="2400" b="1" dirty="0" err="1" smtClean="0"/>
              <a:t>Wlk</a:t>
            </a:r>
            <a:r>
              <a:rPr lang="pl-PL" sz="2400" b="1" dirty="0" smtClean="0"/>
              <a:t>. Bryt.</a:t>
            </a:r>
          </a:p>
          <a:p>
            <a:pPr>
              <a:buFontTx/>
              <a:buChar char="-"/>
            </a:pPr>
            <a:r>
              <a:rPr lang="en-US" sz="2400" b="1" dirty="0" smtClean="0"/>
              <a:t>Teacher Academy - </a:t>
            </a:r>
            <a:r>
              <a:rPr lang="en-US" sz="2400" b="1" dirty="0" err="1" smtClean="0"/>
              <a:t>Europass</a:t>
            </a:r>
            <a:r>
              <a:rPr lang="en-US" sz="2400" b="1" dirty="0" smtClean="0"/>
              <a:t> Centro </a:t>
            </a:r>
            <a:r>
              <a:rPr lang="en-US" sz="2400" b="1" dirty="0" err="1" smtClean="0"/>
              <a:t>Studi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Europeo</a:t>
            </a:r>
            <a:r>
              <a:rPr lang="pl-PL" sz="2400" b="1" dirty="0" smtClean="0"/>
              <a:t>, Włochy</a:t>
            </a:r>
          </a:p>
          <a:p>
            <a:pPr>
              <a:buFontTx/>
              <a:buChar char="-"/>
            </a:pPr>
            <a:r>
              <a:rPr lang="en-US" sz="2400" b="1" dirty="0" smtClean="0"/>
              <a:t>Chain </a:t>
            </a:r>
            <a:r>
              <a:rPr lang="pl-PL" sz="2400" b="1" dirty="0" smtClean="0"/>
              <a:t>F</a:t>
            </a:r>
            <a:r>
              <a:rPr lang="en-US" sz="2400" b="1" dirty="0" err="1" smtClean="0"/>
              <a:t>oundation</a:t>
            </a:r>
            <a:r>
              <a:rPr lang="pl-PL" sz="2400" b="1" dirty="0" smtClean="0"/>
              <a:t> , Holandia</a:t>
            </a:r>
          </a:p>
          <a:p>
            <a:pPr>
              <a:buFontTx/>
              <a:buChar char="-"/>
            </a:pPr>
            <a:r>
              <a:rPr lang="en-US" sz="2400" b="1" dirty="0" err="1" smtClean="0"/>
              <a:t>Escola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Básica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Secundária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Passos</a:t>
            </a:r>
            <a:r>
              <a:rPr lang="en-US" sz="2400" b="1" dirty="0" smtClean="0"/>
              <a:t> Manuel</a:t>
            </a:r>
            <a:r>
              <a:rPr lang="pl-PL" sz="2400" b="1" dirty="0" smtClean="0"/>
              <a:t>, Portugalia</a:t>
            </a:r>
          </a:p>
          <a:p>
            <a:pPr>
              <a:buFontTx/>
              <a:buChar char="-"/>
            </a:pPr>
            <a:r>
              <a:rPr lang="pl-PL" sz="2400" b="1" dirty="0" err="1" smtClean="0"/>
              <a:t>Volkshochschule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Schrobenhausen</a:t>
            </a:r>
            <a:r>
              <a:rPr lang="pl-PL" sz="2400" b="1" dirty="0" smtClean="0"/>
              <a:t>, Niemcy</a:t>
            </a:r>
          </a:p>
          <a:p>
            <a:pPr>
              <a:buFontTx/>
              <a:buChar char="-"/>
            </a:pPr>
            <a:endParaRPr lang="pl-PL" sz="2400" b="1" dirty="0" smtClean="0"/>
          </a:p>
          <a:p>
            <a:pPr>
              <a:buNone/>
            </a:pPr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2800" b="1" dirty="0" err="1" smtClean="0"/>
              <a:t>English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Matters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Structured Educational Visit &amp; Training Seminar</a:t>
            </a:r>
            <a:endParaRPr lang="pl-PL" sz="2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en-US" sz="2600" dirty="0" err="1" smtClean="0">
                <a:solidFill>
                  <a:schemeClr val="accent5">
                    <a:lumMod val="75000"/>
                  </a:schemeClr>
                </a:solidFill>
              </a:rPr>
              <a:t>Málaga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, Spain</a:t>
            </a:r>
            <a:endParaRPr lang="pl-PL" sz="2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600" dirty="0" smtClean="0">
                <a:solidFill>
                  <a:srgbClr val="00B050"/>
                </a:solidFill>
              </a:rPr>
              <a:t>CLIL: Content and Language</a:t>
            </a:r>
            <a:r>
              <a:rPr lang="pl-PL" sz="2600" dirty="0">
                <a:solidFill>
                  <a:srgbClr val="00B050"/>
                </a:solidFill>
              </a:rPr>
              <a:t> </a:t>
            </a:r>
            <a:r>
              <a:rPr lang="en-US" sz="2600" dirty="0" smtClean="0">
                <a:solidFill>
                  <a:srgbClr val="00B050"/>
                </a:solidFill>
              </a:rPr>
              <a:t>Integrated Learning</a:t>
            </a:r>
            <a:r>
              <a:rPr lang="pl-PL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>
                <a:solidFill>
                  <a:srgbClr val="00B050"/>
                </a:solidFill>
              </a:rPr>
              <a:t>in Dublin (Ireland)</a:t>
            </a:r>
            <a:endParaRPr lang="pl-PL" sz="2600" dirty="0" smtClean="0">
              <a:solidFill>
                <a:srgbClr val="00B050"/>
              </a:solidFill>
            </a:endParaRPr>
          </a:p>
          <a:p>
            <a:r>
              <a:rPr lang="en-US" sz="2600" dirty="0" smtClean="0">
                <a:solidFill>
                  <a:srgbClr val="00B050"/>
                </a:solidFill>
              </a:rPr>
              <a:t>Talking to people: Inquiry</a:t>
            </a:r>
            <a:r>
              <a:rPr lang="pl-PL" sz="2600" dirty="0" smtClean="0">
                <a:solidFill>
                  <a:srgbClr val="00B050"/>
                </a:solidFill>
              </a:rPr>
              <a:t>-</a:t>
            </a:r>
            <a:r>
              <a:rPr lang="pl-PL" sz="2600" dirty="0" err="1" smtClean="0">
                <a:solidFill>
                  <a:srgbClr val="00B050"/>
                </a:solidFill>
              </a:rPr>
              <a:t>based</a:t>
            </a:r>
            <a:r>
              <a:rPr lang="pl-PL" sz="2600" dirty="0" smtClean="0">
                <a:solidFill>
                  <a:srgbClr val="00B050"/>
                </a:solidFill>
              </a:rPr>
              <a:t> &amp; </a:t>
            </a:r>
            <a:r>
              <a:rPr lang="pl-PL" sz="2600" dirty="0" err="1" smtClean="0">
                <a:solidFill>
                  <a:srgbClr val="00B050"/>
                </a:solidFill>
              </a:rPr>
              <a:t>Cooperative</a:t>
            </a:r>
            <a:r>
              <a:rPr lang="pl-PL" sz="2600" dirty="0" smtClean="0">
                <a:solidFill>
                  <a:srgbClr val="00B050"/>
                </a:solidFill>
              </a:rPr>
              <a:t> </a:t>
            </a:r>
            <a:r>
              <a:rPr lang="pl-PL" sz="2600" dirty="0" err="1" smtClean="0">
                <a:solidFill>
                  <a:srgbClr val="00B050"/>
                </a:solidFill>
              </a:rPr>
              <a:t>Methodology</a:t>
            </a:r>
            <a:r>
              <a:rPr lang="pl-PL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>
                <a:solidFill>
                  <a:srgbClr val="00B050"/>
                </a:solidFill>
              </a:rPr>
              <a:t>in Dublin (Ireland)</a:t>
            </a:r>
            <a:endParaRPr lang="pl-PL" sz="2600" dirty="0" smtClean="0">
              <a:solidFill>
                <a:srgbClr val="00B050"/>
              </a:solidFill>
            </a:endParaRPr>
          </a:p>
          <a:p>
            <a:r>
              <a:rPr lang="en-US" sz="2600" dirty="0" smtClean="0">
                <a:solidFill>
                  <a:srgbClr val="00B050"/>
                </a:solidFill>
              </a:rPr>
              <a:t> English for Teachers (A2, B1)</a:t>
            </a:r>
            <a:r>
              <a:rPr lang="en-US" sz="2600" dirty="0" err="1" smtClean="0">
                <a:solidFill>
                  <a:srgbClr val="00B050"/>
                </a:solidFill>
              </a:rPr>
              <a:t>inDublin</a:t>
            </a:r>
            <a:r>
              <a:rPr lang="en-US" sz="2600" dirty="0" smtClean="0">
                <a:solidFill>
                  <a:srgbClr val="00B050"/>
                </a:solidFill>
              </a:rPr>
              <a:t> (Ireland) </a:t>
            </a:r>
            <a:endParaRPr lang="pl-PL" sz="2600" dirty="0" smtClean="0">
              <a:solidFill>
                <a:srgbClr val="00B05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Structured Educational Visits to Schools/Institutes &amp; Training Seminars </a:t>
            </a:r>
            <a:r>
              <a:rPr lang="pl-PL" sz="2600" dirty="0" smtClean="0">
                <a:solidFill>
                  <a:srgbClr val="FF0000"/>
                </a:solidFill>
              </a:rPr>
              <a:t> </a:t>
            </a:r>
            <a:r>
              <a:rPr lang="pl-PL" sz="2600" dirty="0" err="1" smtClean="0">
                <a:solidFill>
                  <a:srgbClr val="FF0000"/>
                </a:solidFill>
              </a:rPr>
              <a:t>in</a:t>
            </a:r>
            <a:r>
              <a:rPr lang="pl-PL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Iceland</a:t>
            </a:r>
            <a:endParaRPr lang="pl-PL" sz="2600" dirty="0" smtClean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Language development for teachers </a:t>
            </a:r>
            <a:endParaRPr lang="pl-PL" dirty="0" smtClean="0"/>
          </a:p>
          <a:p>
            <a:pPr>
              <a:buNone/>
            </a:pPr>
            <a:r>
              <a:rPr lang="en-US" dirty="0" smtClean="0"/>
              <a:t>-Subject Specific</a:t>
            </a:r>
            <a:r>
              <a:rPr lang="pl-PL" dirty="0" smtClean="0"/>
              <a:t> </a:t>
            </a:r>
            <a:r>
              <a:rPr lang="en-US" dirty="0" smtClean="0"/>
              <a:t>by</a:t>
            </a:r>
            <a:r>
              <a:rPr lang="pl-PL" dirty="0" smtClean="0"/>
              <a:t> </a:t>
            </a:r>
            <a:r>
              <a:rPr lang="en-US" b="1" dirty="0" smtClean="0"/>
              <a:t>ALPHA SCHOOL OF ENGLISH</a:t>
            </a:r>
            <a:endParaRPr lang="pl-PL" b="1" dirty="0" smtClean="0"/>
          </a:p>
          <a:p>
            <a:pPr>
              <a:buNone/>
            </a:pPr>
            <a:r>
              <a:rPr lang="en-US" b="1" dirty="0" smtClean="0"/>
              <a:t>MALTA</a:t>
            </a:r>
            <a:endParaRPr lang="pl-PL" b="1" dirty="0" smtClean="0"/>
          </a:p>
          <a:p>
            <a:r>
              <a:rPr lang="en-US" dirty="0" smtClean="0"/>
              <a:t>General English with Using Technology and British Culture</a:t>
            </a:r>
            <a:r>
              <a:rPr lang="pl-PL" dirty="0" smtClean="0"/>
              <a:t> - Manchester  </a:t>
            </a:r>
            <a:r>
              <a:rPr lang="en-US" b="1" dirty="0" smtClean="0"/>
              <a:t>Communicate School of English</a:t>
            </a:r>
            <a:endParaRPr lang="pl-PL" b="1" dirty="0" smtClean="0"/>
          </a:p>
          <a:p>
            <a:r>
              <a:rPr lang="en-US" b="1" dirty="0" smtClean="0"/>
              <a:t>BSC London;</a:t>
            </a:r>
            <a:r>
              <a:rPr lang="en-US" dirty="0" smtClean="0"/>
              <a:t> </a:t>
            </a:r>
            <a:r>
              <a:rPr lang="pl-PL" dirty="0" err="1" smtClean="0"/>
              <a:t>Intensive</a:t>
            </a:r>
            <a:r>
              <a:rPr lang="pl-PL" dirty="0" smtClean="0"/>
              <a:t> General </a:t>
            </a:r>
            <a:r>
              <a:rPr lang="pl-PL" dirty="0" err="1" smtClean="0"/>
              <a:t>English</a:t>
            </a:r>
            <a:endParaRPr lang="pl-PL" b="1" dirty="0" smtClean="0"/>
          </a:p>
          <a:p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21537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386</Words>
  <Application>Microsoft Office PowerPoint</Application>
  <PresentationFormat>Pokaz na ekranie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     „Otwieranie umysłów - Europa wspólny dom“ POWERSE 2016-1-PL01-KA101-024481 realizowany ze środków Europejskiego Funduszu Społecznego, Program Operacyjny Wiedza Edukacja Rozwój (POWER) w ramach projektu „Mobilność kadry edukacji szkolnej“  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priv</dc:creator>
  <cp:lastModifiedBy>priv</cp:lastModifiedBy>
  <cp:revision>15</cp:revision>
  <dcterms:created xsi:type="dcterms:W3CDTF">2018-06-25T09:41:11Z</dcterms:created>
  <dcterms:modified xsi:type="dcterms:W3CDTF">2018-06-25T11:24:20Z</dcterms:modified>
</cp:coreProperties>
</file>