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317" autoAdjust="0"/>
    <p:restoredTop sz="94660"/>
  </p:normalViewPr>
  <p:slideViewPr>
    <p:cSldViewPr>
      <p:cViewPr varScale="1">
        <p:scale>
          <a:sx n="69" d="100"/>
          <a:sy n="69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40F78-C530-41CF-9B03-7BE44DF08417}" type="datetimeFigureOut">
              <a:rPr lang="pl-PL" smtClean="0"/>
              <a:t>2016-09-30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1153B-FEC1-4F47-AB9C-8C246413D5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177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1153B-FEC1-4F47-AB9C-8C246413D5C2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336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ECF9DA-2306-42AE-BC05-F1DBEE988A42}" type="datetimeFigureOut">
              <a:rPr lang="pl-PL" smtClean="0"/>
              <a:pPr/>
              <a:t>2016-09-30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45CDE5-5458-49B0-9DFF-3B271463D2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ECF9DA-2306-42AE-BC05-F1DBEE988A42}" type="datetimeFigureOut">
              <a:rPr lang="pl-PL" smtClean="0"/>
              <a:pPr/>
              <a:t>2016-09-30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5CDE5-5458-49B0-9DFF-3B271463D2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ECF9DA-2306-42AE-BC05-F1DBEE988A42}" type="datetimeFigureOut">
              <a:rPr lang="pl-PL" smtClean="0"/>
              <a:pPr/>
              <a:t>2016-09-30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5CDE5-5458-49B0-9DFF-3B271463D2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ECF9DA-2306-42AE-BC05-F1DBEE988A42}" type="datetimeFigureOut">
              <a:rPr lang="pl-PL" smtClean="0"/>
              <a:pPr/>
              <a:t>2016-09-30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5CDE5-5458-49B0-9DFF-3B271463D2F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ECF9DA-2306-42AE-BC05-F1DBEE988A42}" type="datetimeFigureOut">
              <a:rPr lang="pl-PL" smtClean="0"/>
              <a:pPr/>
              <a:t>2016-09-30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5CDE5-5458-49B0-9DFF-3B271463D2F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ECF9DA-2306-42AE-BC05-F1DBEE988A42}" type="datetimeFigureOut">
              <a:rPr lang="pl-PL" smtClean="0"/>
              <a:pPr/>
              <a:t>2016-09-30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5CDE5-5458-49B0-9DFF-3B271463D2F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ECF9DA-2306-42AE-BC05-F1DBEE988A42}" type="datetimeFigureOut">
              <a:rPr lang="pl-PL" smtClean="0"/>
              <a:pPr/>
              <a:t>2016-09-30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5CDE5-5458-49B0-9DFF-3B271463D2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ECF9DA-2306-42AE-BC05-F1DBEE988A42}" type="datetimeFigureOut">
              <a:rPr lang="pl-PL" smtClean="0"/>
              <a:pPr/>
              <a:t>2016-09-30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5CDE5-5458-49B0-9DFF-3B271463D2F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ECF9DA-2306-42AE-BC05-F1DBEE988A42}" type="datetimeFigureOut">
              <a:rPr lang="pl-PL" smtClean="0"/>
              <a:pPr/>
              <a:t>2016-09-30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5CDE5-5458-49B0-9DFF-3B271463D2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9ECF9DA-2306-42AE-BC05-F1DBEE988A42}" type="datetimeFigureOut">
              <a:rPr lang="pl-PL" smtClean="0"/>
              <a:pPr/>
              <a:t>2016-09-30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5CDE5-5458-49B0-9DFF-3B271463D2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ECF9DA-2306-42AE-BC05-F1DBEE988A42}" type="datetimeFigureOut">
              <a:rPr lang="pl-PL" smtClean="0"/>
              <a:pPr/>
              <a:t>2016-09-30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45CDE5-5458-49B0-9DFF-3B271463D2F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9ECF9DA-2306-42AE-BC05-F1DBEE988A42}" type="datetimeFigureOut">
              <a:rPr lang="pl-PL" smtClean="0"/>
              <a:pPr/>
              <a:t>2016-09-30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45CDE5-5458-49B0-9DFF-3B271463D2F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orun.pl/pl/reagujmy-na-przemoc" TargetMode="External"/><Relationship Id="rId3" Type="http://schemas.openxmlformats.org/officeDocument/2006/relationships/hyperlink" Target="https://encrypted-tbn1.gstatic.com/images?q=tbn:ANd9GcRFSySHhv-rrIPZNSBdVu8GfYQA2_fjq3pTskaCUdqaERyfUdx-" TargetMode="External"/><Relationship Id="rId7" Type="http://schemas.openxmlformats.org/officeDocument/2006/relationships/hyperlink" Target="https://encrypted-tbn2.gstatic.com/images?q=tbn:ANd9GcRBxe0YU_NJPUEkOjTtD869apWyPUOWynDelqi1uJDy4-vTDNPz" TargetMode="External"/><Relationship Id="rId2" Type="http://schemas.openxmlformats.org/officeDocument/2006/relationships/hyperlink" Target="https://encryptedtbn0.gstatic.com/images?q=tbn:ANd9GcQYRHKUK4t_xQIvUb4flNn_bdW6BuV9JLQe8FyqW0BnxuM0Yvup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google.pl/imgres" TargetMode="External"/><Relationship Id="rId5" Type="http://schemas.openxmlformats.org/officeDocument/2006/relationships/hyperlink" Target="https://encrypted-tbn0.gstatic.com/images?q=tbn:ANd9GcRDUEzzhvu3rf5q0x-so04kwkqF-qxrFVhZ5OZq1_uGhw3ylIjS8Z4Juw" TargetMode="External"/><Relationship Id="rId4" Type="http://schemas.openxmlformats.org/officeDocument/2006/relationships/hyperlink" Target="https://encrypted-tbn0.gstatic.com/images?q=tbn:ANd9GcTaNeTQYWNBqFD7-9zCGTHCOMQdSi75stDO67qXlX1tAw8G-mY1V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1691681" y="980728"/>
            <a:ext cx="57967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pl-PL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Stop Przemocy</a:t>
            </a:r>
            <a:endParaRPr lang="pl-PL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309893" y="2466763"/>
            <a:ext cx="856035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pl-PL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- nie tylko w szkole…</a:t>
            </a:r>
          </a:p>
          <a:p>
            <a:pPr algn="ctr"/>
            <a:endParaRPr lang="pl-PL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028" name="Picture 4" descr="Znalezione obrazy dla zapytania przemo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1" y="4221089"/>
            <a:ext cx="2304256" cy="2197906"/>
          </a:xfrm>
          <a:prstGeom prst="rect">
            <a:avLst/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zwiastun_muzyka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82081" y="5589240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339">
        <p14:prism isContent="1"/>
      </p:transition>
    </mc:Choice>
    <mc:Fallback>
      <p:transition spd="slow" advTm="633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5472608"/>
          </a:xfrm>
        </p:spPr>
        <p:txBody>
          <a:bodyPr>
            <a:normAutofit/>
          </a:bodyPr>
          <a:lstStyle/>
          <a:p>
            <a:r>
              <a:rPr lang="pl-PL" sz="3200" dirty="0" smtClean="0"/>
              <a:t> Netografia</a:t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1200" u="sng" dirty="0" smtClean="0">
                <a:solidFill>
                  <a:schemeClr val="bg1"/>
                </a:solidFill>
                <a:hlinkClick r:id="rId2"/>
              </a:rPr>
              <a:t>https://encryptedtbn0.gstatic.com/images?q=tbn:ANd9GcQYRHKUK4t_xQIvUb4flNn_bdW6BuV9JLQe8FyqW0BnxuM0Yvup</a:t>
            </a:r>
            <a:r>
              <a:rPr lang="pl-PL" sz="1200" dirty="0" smtClean="0">
                <a:solidFill>
                  <a:schemeClr val="bg1"/>
                </a:solidFill>
                <a:hlinkClick r:id="rId2"/>
              </a:rPr>
              <a:t/>
            </a:r>
            <a:br>
              <a:rPr lang="pl-PL" sz="1200" dirty="0" smtClean="0">
                <a:solidFill>
                  <a:schemeClr val="bg1"/>
                </a:solidFill>
                <a:hlinkClick r:id="rId2"/>
              </a:rPr>
            </a:br>
            <a:r>
              <a:rPr lang="pl-PL" sz="1200" dirty="0" smtClean="0">
                <a:solidFill>
                  <a:schemeClr val="bg1"/>
                </a:solidFill>
              </a:rPr>
              <a:t/>
            </a:r>
            <a:br>
              <a:rPr lang="pl-PL" sz="1200" dirty="0" smtClean="0">
                <a:solidFill>
                  <a:schemeClr val="bg1"/>
                </a:solidFill>
              </a:rPr>
            </a:br>
            <a:r>
              <a:rPr lang="pl-PL" sz="1200" u="sng" dirty="0" smtClean="0">
                <a:solidFill>
                  <a:schemeClr val="bg1"/>
                </a:solidFill>
                <a:hlinkClick r:id="rId3"/>
              </a:rPr>
              <a:t>https://encrypted-tbn1.gstatic.com/images?q=tbn:ANd9GcRFSySHhv-rrIPZNSBdVu8GfYQA2_fjq3pTskaCUdqaERyfUdx-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>
                <a:solidFill>
                  <a:schemeClr val="bg1"/>
                </a:solidFill>
                <a:hlinkClick r:id="rId4"/>
              </a:rPr>
              <a:t>https://encrypted-tbn0.gstatic.com/images?q=tbn:ANd9GcTaNeTQYWNBqFD7-9zCGTHCOMQdSi75stDO67qXlX1tAw8G-mY1Vg</a:t>
            </a:r>
            <a:r>
              <a:rPr lang="pl-PL" sz="1200" dirty="0" smtClean="0">
                <a:solidFill>
                  <a:schemeClr val="bg1"/>
                </a:solidFill>
              </a:rPr>
              <a:t/>
            </a:r>
            <a:br>
              <a:rPr lang="pl-PL" sz="1200" dirty="0" smtClean="0">
                <a:solidFill>
                  <a:schemeClr val="bg1"/>
                </a:solidFill>
              </a:rPr>
            </a:br>
            <a:r>
              <a:rPr lang="pl-PL" sz="1200" dirty="0" smtClean="0">
                <a:solidFill>
                  <a:schemeClr val="bg1"/>
                </a:solidFill>
              </a:rPr>
              <a:t/>
            </a:r>
            <a:br>
              <a:rPr lang="pl-PL" sz="1200" dirty="0" smtClean="0">
                <a:solidFill>
                  <a:schemeClr val="bg1"/>
                </a:solidFill>
              </a:rPr>
            </a:br>
            <a:r>
              <a:rPr lang="pl-PL" sz="1200" dirty="0" smtClean="0">
                <a:solidFill>
                  <a:schemeClr val="bg1"/>
                </a:solidFill>
                <a:hlinkClick r:id="rId5"/>
              </a:rPr>
              <a:t>https://encrypted-tbn0.gstatic.com/images?q=tbn:ANd9GcRDUEzzhvu3rf5q0x-so04kwkqF-qxrFVhZ5OZq1_uGhw3ylIjS8Z4Juw</a:t>
            </a:r>
            <a:r>
              <a:rPr lang="pl-PL" sz="1200" dirty="0" smtClean="0">
                <a:solidFill>
                  <a:schemeClr val="bg1"/>
                </a:solidFill>
              </a:rPr>
              <a:t/>
            </a:r>
            <a:br>
              <a:rPr lang="pl-PL" sz="1200" dirty="0" smtClean="0">
                <a:solidFill>
                  <a:schemeClr val="bg1"/>
                </a:solidFill>
              </a:rPr>
            </a:br>
            <a:r>
              <a:rPr lang="pl-PL" sz="1200" dirty="0" smtClean="0">
                <a:solidFill>
                  <a:schemeClr val="bg1"/>
                </a:solidFill>
              </a:rPr>
              <a:t/>
            </a:r>
            <a:br>
              <a:rPr lang="pl-PL" sz="1200" dirty="0" smtClean="0">
                <a:solidFill>
                  <a:schemeClr val="bg1"/>
                </a:solidFill>
              </a:rPr>
            </a:br>
            <a:r>
              <a:rPr lang="pl-PL" sz="1200" dirty="0" smtClean="0">
                <a:solidFill>
                  <a:schemeClr val="bg1"/>
                </a:solidFill>
                <a:hlinkClick r:id="rId6"/>
              </a:rPr>
              <a:t>https://www.google.pl/imgres</a:t>
            </a:r>
            <a:r>
              <a:rPr lang="pl-PL" sz="1200" dirty="0" smtClean="0">
                <a:solidFill>
                  <a:schemeClr val="bg1"/>
                </a:solidFill>
              </a:rPr>
              <a:t/>
            </a:r>
            <a:br>
              <a:rPr lang="pl-PL" sz="1200" dirty="0" smtClean="0">
                <a:solidFill>
                  <a:schemeClr val="bg1"/>
                </a:solidFill>
              </a:rPr>
            </a:br>
            <a:r>
              <a:rPr lang="pl-PL" sz="1200" dirty="0" smtClean="0">
                <a:solidFill>
                  <a:schemeClr val="bg1"/>
                </a:solidFill>
              </a:rPr>
              <a:t/>
            </a:r>
            <a:br>
              <a:rPr lang="pl-PL" sz="1200" dirty="0" smtClean="0">
                <a:solidFill>
                  <a:schemeClr val="bg1"/>
                </a:solidFill>
              </a:rPr>
            </a:br>
            <a:r>
              <a:rPr lang="pl-PL" sz="1200" dirty="0" smtClean="0">
                <a:solidFill>
                  <a:schemeClr val="bg1"/>
                </a:solidFill>
                <a:hlinkClick r:id="rId7"/>
              </a:rPr>
              <a:t>https://encrypted-tbn2.gstatic.com/images?q=tbn:ANd9GcRBxe0YU_NJPUEkOjTtD869apWyPUOWynDelqi1uJDy4-vTDNPz</a:t>
            </a:r>
            <a:r>
              <a:rPr lang="pl-PL" sz="1200" dirty="0" smtClean="0">
                <a:solidFill>
                  <a:schemeClr val="bg1"/>
                </a:solidFill>
              </a:rPr>
              <a:t/>
            </a:r>
            <a:br>
              <a:rPr lang="pl-PL" sz="1200" dirty="0" smtClean="0">
                <a:solidFill>
                  <a:schemeClr val="bg1"/>
                </a:solidFill>
              </a:rPr>
            </a:br>
            <a:r>
              <a:rPr lang="pl-PL" sz="1200" dirty="0" smtClean="0">
                <a:solidFill>
                  <a:schemeClr val="bg1"/>
                </a:solidFill>
              </a:rPr>
              <a:t/>
            </a:r>
            <a:br>
              <a:rPr lang="pl-PL" sz="1200" dirty="0" smtClean="0">
                <a:solidFill>
                  <a:schemeClr val="bg1"/>
                </a:solidFill>
              </a:rPr>
            </a:br>
            <a:r>
              <a:rPr lang="pl-PL" sz="1200" dirty="0" smtClean="0">
                <a:solidFill>
                  <a:schemeClr val="bg1"/>
                </a:solidFill>
                <a:hlinkClick r:id="rId8"/>
              </a:rPr>
              <a:t>https://encrypted-tbn1.gstatic.com/images?q=tbn:ANd9GcQxT0atgaKS2TK08n-xHVaJVOHYXJ8JR8UTIA0WzKyRZY6FtjWI</a:t>
            </a:r>
            <a:br>
              <a:rPr lang="pl-PL" sz="1200" dirty="0" smtClean="0">
                <a:solidFill>
                  <a:schemeClr val="bg1"/>
                </a:solidFill>
                <a:hlinkClick r:id="rId8"/>
              </a:rPr>
            </a:br>
            <a:r>
              <a:rPr lang="pl-PL" sz="1200" dirty="0">
                <a:solidFill>
                  <a:schemeClr val="bg1"/>
                </a:solidFill>
                <a:hlinkClick r:id="rId8"/>
              </a:rPr>
              <a:t/>
            </a:r>
            <a:br>
              <a:rPr lang="pl-PL" sz="1200" dirty="0">
                <a:solidFill>
                  <a:schemeClr val="bg1"/>
                </a:solidFill>
                <a:hlinkClick r:id="rId8"/>
              </a:rPr>
            </a:br>
            <a:r>
              <a:rPr lang="pl-PL" sz="1200" dirty="0">
                <a:solidFill>
                  <a:schemeClr val="bg1"/>
                </a:solidFill>
                <a:hlinkClick r:id="rId8"/>
              </a:rPr>
              <a:t>http://www.torun.pl/pl/reagujmy-na-przemoc</a:t>
            </a:r>
            <a:r>
              <a:rPr lang="pl-PL" sz="1200" dirty="0" smtClean="0">
                <a:solidFill>
                  <a:schemeClr val="bg1"/>
                </a:solidFill>
                <a:hlinkClick r:id="rId8"/>
              </a:rPr>
              <a:t/>
            </a:r>
            <a:br>
              <a:rPr lang="pl-PL" sz="1200" dirty="0" smtClean="0">
                <a:solidFill>
                  <a:schemeClr val="bg1"/>
                </a:solidFill>
                <a:hlinkClick r:id="rId8"/>
              </a:rPr>
            </a:br>
            <a:r>
              <a:rPr lang="pl-PL" sz="1200" dirty="0" smtClean="0">
                <a:solidFill>
                  <a:schemeClr val="bg1"/>
                </a:solidFill>
                <a:hlinkClick r:id="rId8"/>
              </a:rPr>
              <a:t/>
            </a:r>
            <a:br>
              <a:rPr lang="pl-PL" sz="1200" dirty="0" smtClean="0">
                <a:solidFill>
                  <a:schemeClr val="bg1"/>
                </a:solidFill>
                <a:hlinkClick r:id="rId8"/>
              </a:rPr>
            </a:br>
            <a:endParaRPr lang="pl-PL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94">
        <p14:prism isContent="1"/>
      </p:transition>
    </mc:Choice>
    <mc:Fallback>
      <p:transition spd="slow" advTm="419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9543" y="1246113"/>
            <a:ext cx="8229600" cy="437849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>	</a:t>
            </a:r>
            <a:r>
              <a:rPr lang="pl-PL" dirty="0" smtClean="0"/>
              <a:t>			Adam Pytka</a:t>
            </a:r>
            <a:br>
              <a:rPr lang="pl-PL" dirty="0" smtClean="0"/>
            </a:br>
            <a:r>
              <a:rPr lang="pl-PL" dirty="0" smtClean="0"/>
              <a:t>				kl. VI C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3100" dirty="0" smtClean="0"/>
              <a:t>Szkoła Podstawowa nr 28 </a:t>
            </a:r>
            <a:br>
              <a:rPr lang="pl-PL" sz="3100" dirty="0" smtClean="0"/>
            </a:br>
            <a:r>
              <a:rPr lang="pl-PL" sz="3100" dirty="0" smtClean="0"/>
              <a:t>z Oddziałami Integracyjnymi </a:t>
            </a:r>
            <a:br>
              <a:rPr lang="pl-PL" sz="3100" dirty="0" smtClean="0"/>
            </a:br>
            <a:r>
              <a:rPr lang="pl-PL" sz="3100" dirty="0" smtClean="0"/>
              <a:t>im. Synów Pułku Ziemi Lubelskiej w Lublinie</a:t>
            </a:r>
            <a:br>
              <a:rPr lang="pl-PL" sz="3100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437135" y="692696"/>
            <a:ext cx="820609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PREZENTACJĘ PRZYGOTOWAŁ</a:t>
            </a:r>
            <a:endParaRPr lang="pl-PL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038">
        <p14:prism isContent="1"/>
      </p:transition>
    </mc:Choice>
    <mc:Fallback>
      <p:transition spd="slow" advTm="803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0" y="1628800"/>
            <a:ext cx="6156176" cy="449309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dirty="0" smtClean="0"/>
              <a:t>     W </a:t>
            </a:r>
            <a:r>
              <a:rPr lang="pl-PL" dirty="0"/>
              <a:t>„Popularnym słowniku </a:t>
            </a:r>
            <a:r>
              <a:rPr lang="pl-PL" dirty="0" smtClean="0"/>
              <a:t>języka polskiego</a:t>
            </a:r>
            <a:r>
              <a:rPr lang="pl-PL" dirty="0"/>
              <a:t>” pod redakcją naczelną </a:t>
            </a:r>
            <a:r>
              <a:rPr lang="pl-PL" dirty="0" smtClean="0"/>
              <a:t>prof. </a:t>
            </a:r>
            <a:r>
              <a:rPr lang="pl-PL" dirty="0"/>
              <a:t>Bogusława Dunaja znalazłem taką oto definicję przemocy: </a:t>
            </a:r>
            <a:r>
              <a:rPr lang="pl-PL" b="1" dirty="0">
                <a:solidFill>
                  <a:srgbClr val="FF0000"/>
                </a:solidFill>
              </a:rPr>
              <a:t>„nadużywanie siły, wykorzystanie przewagi fizycznej nad kimś dla osiągnięcia jakichś celów”.</a:t>
            </a:r>
          </a:p>
          <a:p>
            <a:pPr algn="just">
              <a:buNone/>
            </a:pPr>
            <a:r>
              <a:rPr lang="pl-PL" dirty="0" smtClean="0"/>
              <a:t>     Zgadzam </a:t>
            </a:r>
            <a:r>
              <a:rPr lang="pl-PL" dirty="0"/>
              <a:t>się z tym, ale jest tu mowa tylko o przemocy fizycznej. A występuje jeszcze przemoc psychiczna. Moim zdaniem jest ona dużo bardziej zła i okrutna.</a:t>
            </a:r>
          </a:p>
          <a:p>
            <a:endParaRPr lang="pl-PL" dirty="0"/>
          </a:p>
        </p:txBody>
      </p:sp>
      <p:pic>
        <p:nvPicPr>
          <p:cNvPr id="7" name="Symbol zastępczy zawartości 6" descr="Znalezione obrazy dla zapytania ksi&amp;aogon;&amp;zdot;ka obrazek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450172">
            <a:off x="6476324" y="1956920"/>
            <a:ext cx="2240022" cy="1333451"/>
          </a:xfrm>
          <a:prstGeom prst="rect">
            <a:avLst/>
          </a:prstGeom>
          <a:solidFill>
            <a:schemeClr val="tx1"/>
          </a:solidFill>
          <a:ln w="19050">
            <a:solidFill>
              <a:srgbClr val="00B0F0"/>
            </a:solidFill>
            <a:miter lim="800000"/>
            <a:headEnd/>
            <a:tailEnd/>
          </a:ln>
        </p:spPr>
      </p:pic>
      <p:pic>
        <p:nvPicPr>
          <p:cNvPr id="8" name="Obraz 7" descr="Znalezione obrazy dla zapytania znak zapytani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4437112"/>
            <a:ext cx="1872208" cy="1368152"/>
          </a:xfrm>
          <a:prstGeom prst="rect">
            <a:avLst/>
          </a:prstGeom>
          <a:solidFill>
            <a:srgbClr val="00B0F0"/>
          </a:solidFill>
          <a:ln w="19050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</a:t>
            </a:r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1043608" y="476672"/>
            <a:ext cx="665316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 TO JEST PRZEMOC?</a:t>
            </a:r>
            <a:endParaRPr lang="pl-PL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412">
        <p14:prism isContent="1"/>
      </p:transition>
    </mc:Choice>
    <mc:Fallback>
      <p:transition spd="slow" advTm="1341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7544" y="2348880"/>
            <a:ext cx="5184576" cy="3312368"/>
          </a:xfrm>
        </p:spPr>
        <p:txBody>
          <a:bodyPr/>
          <a:lstStyle/>
          <a:p>
            <a:pPr indent="-540000">
              <a:buNone/>
            </a:pPr>
            <a:r>
              <a:rPr lang="pl-PL" b="1" dirty="0" smtClean="0">
                <a:solidFill>
                  <a:srgbClr val="FF0000"/>
                </a:solidFill>
              </a:rPr>
              <a:t>Przemoc fizyczna </a:t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dirty="0" smtClean="0"/>
              <a:t>to głównie bicie, kopanie, plucie, niszczenie cudzej własności, popychanie, wymuszanie pieniędzy.</a:t>
            </a:r>
          </a:p>
          <a:p>
            <a:endParaRPr lang="pl-PL" dirty="0"/>
          </a:p>
        </p:txBody>
      </p:sp>
      <p:pic>
        <p:nvPicPr>
          <p:cNvPr id="5" name="Symbol zastępczy zawartości 4" descr="Znalezione obrazy dla zapytania kopanie kogo&amp;sacute; obrazek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2636912"/>
            <a:ext cx="2365449" cy="3136404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6" name="Prostokąt 5"/>
          <p:cNvSpPr/>
          <p:nvPr/>
        </p:nvSpPr>
        <p:spPr>
          <a:xfrm>
            <a:off x="760690" y="620688"/>
            <a:ext cx="69413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PRZEMOC FIZYCZNA</a:t>
            </a:r>
            <a:endParaRPr lang="pl-P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466">
        <p14:prism isContent="1"/>
      </p:transition>
    </mc:Choice>
    <mc:Fallback>
      <p:transition spd="slow" advTm="646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79512" y="1844824"/>
            <a:ext cx="820891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Najgorsza jest </a:t>
            </a:r>
            <a:r>
              <a:rPr lang="pl-PL" b="1" dirty="0" smtClean="0">
                <a:solidFill>
                  <a:srgbClr val="FF0000"/>
                </a:solidFill>
              </a:rPr>
              <a:t>przemoc psychiczna</a:t>
            </a:r>
            <a:r>
              <a:rPr lang="pl-PL" dirty="0" smtClean="0"/>
              <a:t>:</a:t>
            </a:r>
            <a:br>
              <a:rPr lang="pl-PL" dirty="0" smtClean="0"/>
            </a:br>
            <a:r>
              <a:rPr lang="pl-PL" dirty="0" smtClean="0"/>
              <a:t>dokuczanie</a:t>
            </a:r>
            <a:r>
              <a:rPr lang="pl-PL" dirty="0"/>
              <a:t>, przezywanie, obrażanie, wyśmiewanie, dręczenie, plotkowanie, ośmieszanie, znęcanie, pokazywanie nieprzyzwoitych gestów to, moim zdaniem, najczęstsze przykłady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smtClean="0"/>
              <a:t>przemocy </a:t>
            </a:r>
            <a:r>
              <a:rPr lang="pl-PL" b="1" dirty="0"/>
              <a:t>psychicznej.</a:t>
            </a:r>
          </a:p>
          <a:p>
            <a:endParaRPr lang="pl-PL" dirty="0"/>
          </a:p>
        </p:txBody>
      </p:sp>
      <p:pic>
        <p:nvPicPr>
          <p:cNvPr id="5" name="Symbol zastępczy zawartości 4" descr="Znalezione obrazy dla zapytania o&amp;sacute;mieszanie obrazek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293096"/>
            <a:ext cx="2329582" cy="2160239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7" name="Prostokąt 6"/>
          <p:cNvSpPr/>
          <p:nvPr/>
        </p:nvSpPr>
        <p:spPr>
          <a:xfrm>
            <a:off x="179512" y="548680"/>
            <a:ext cx="89644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PRZEMOC PSYCHICZNA</a:t>
            </a:r>
            <a:endParaRPr lang="pl-P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034">
        <p14:prism isContent="1"/>
      </p:transition>
    </mc:Choice>
    <mc:Fallback>
      <p:transition spd="slow" advTm="1203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6831" y="1988840"/>
            <a:ext cx="8424936" cy="4525963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Przemoc to niesprawiedliwość, krzywda i cierpienie drugiej osoby! </a:t>
            </a:r>
            <a:endParaRPr lang="pl-PL" dirty="0" smtClean="0"/>
          </a:p>
          <a:p>
            <a:pPr marL="109728" indent="0">
              <a:buNone/>
            </a:pPr>
            <a:endParaRPr lang="pl-PL" sz="1000" dirty="0"/>
          </a:p>
          <a:p>
            <a:r>
              <a:rPr lang="pl-PL" dirty="0"/>
              <a:t>Przemoc to poważny problem wymagający skutecznego </a:t>
            </a:r>
            <a:r>
              <a:rPr lang="pl-PL" dirty="0" smtClean="0"/>
              <a:t>przeciwdziałania!</a:t>
            </a:r>
          </a:p>
          <a:p>
            <a:pPr marL="109728" indent="0">
              <a:buNone/>
            </a:pPr>
            <a:endParaRPr lang="pl-PL" sz="1000" dirty="0"/>
          </a:p>
          <a:p>
            <a:r>
              <a:rPr lang="pl-PL" dirty="0" smtClean="0"/>
              <a:t>Przemoc </a:t>
            </a:r>
            <a:r>
              <a:rPr lang="pl-PL" dirty="0"/>
              <a:t>nie powinna mieć miejsca w szkole</a:t>
            </a:r>
            <a:r>
              <a:rPr lang="pl-PL" dirty="0" smtClean="0"/>
              <a:t>!</a:t>
            </a:r>
          </a:p>
          <a:p>
            <a:pPr marL="109728" indent="0">
              <a:buNone/>
            </a:pPr>
            <a:endParaRPr lang="pl-PL" sz="1000" dirty="0"/>
          </a:p>
          <a:p>
            <a:r>
              <a:rPr lang="pl-PL" dirty="0"/>
              <a:t>Osoba narażona na przemoc sama nie poradzi sobie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tym problemem</a:t>
            </a:r>
            <a:r>
              <a:rPr lang="pl-PL" dirty="0" smtClean="0"/>
              <a:t>!</a:t>
            </a:r>
          </a:p>
          <a:p>
            <a:pPr marL="109728" indent="0">
              <a:buNone/>
            </a:pPr>
            <a:endParaRPr lang="pl-PL" sz="1000" dirty="0"/>
          </a:p>
          <a:p>
            <a:r>
              <a:rPr lang="pl-PL" dirty="0"/>
              <a:t>Przemoc narusza podstawowe prawo każdego człowieka</a:t>
            </a:r>
            <a:r>
              <a:rPr lang="pl-PL" dirty="0" smtClean="0"/>
              <a:t>!</a:t>
            </a:r>
          </a:p>
          <a:p>
            <a:pPr marL="109728" indent="0">
              <a:buNone/>
            </a:pPr>
            <a:endParaRPr lang="pl-PL" sz="1000" dirty="0"/>
          </a:p>
          <a:p>
            <a:r>
              <a:rPr lang="pl-PL" dirty="0"/>
              <a:t>Każdy może pomóc, gdy widzi że komuś dzieje się krzywda!</a:t>
            </a:r>
          </a:p>
          <a:p>
            <a:pPr>
              <a:buNone/>
            </a:pPr>
            <a:r>
              <a:rPr lang="pl-PL" dirty="0"/>
              <a:t> </a:t>
            </a:r>
          </a:p>
          <a:p>
            <a:endParaRPr lang="pl-PL" dirty="0"/>
          </a:p>
        </p:txBody>
      </p:sp>
      <p:pic>
        <p:nvPicPr>
          <p:cNvPr id="5" name="Symbol zastępczy zawartości 4" descr="Znalezione obrazy dla zapytania wykrzykniki obrazek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6007" y="-249795"/>
            <a:ext cx="2597993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6"/>
          <p:cNvSpPr/>
          <p:nvPr/>
        </p:nvSpPr>
        <p:spPr>
          <a:xfrm>
            <a:off x="467544" y="476672"/>
            <a:ext cx="48013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PAMIĘTAJ, ŻE </a:t>
            </a:r>
            <a:endParaRPr lang="pl-P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787">
        <p14:prism isContent="1"/>
      </p:transition>
    </mc:Choice>
    <mc:Fallback>
      <p:transition spd="slow" advTm="1278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648" y="1628801"/>
            <a:ext cx="9083352" cy="33843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3600" dirty="0" smtClean="0"/>
              <a:t>    </a:t>
            </a:r>
            <a:endParaRPr lang="pl-PL" sz="3600" dirty="0" smtClean="0"/>
          </a:p>
          <a:p>
            <a:pPr>
              <a:buNone/>
            </a:pPr>
            <a:r>
              <a:rPr lang="pl-PL" sz="3600" dirty="0" smtClean="0"/>
              <a:t>Nikt </a:t>
            </a:r>
            <a:r>
              <a:rPr lang="pl-PL" sz="3600" dirty="0"/>
              <a:t>nie chciałby, aby zjawisko przemocy nas dotyczyło, 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>a </a:t>
            </a:r>
            <a:r>
              <a:rPr lang="pl-PL" sz="3600" dirty="0"/>
              <a:t>jednak wielu jest takich, 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>którzy </a:t>
            </a:r>
            <a:r>
              <a:rPr lang="pl-PL" sz="3600" dirty="0"/>
              <a:t>tej przemocy się dopuszczają. </a:t>
            </a:r>
          </a:p>
          <a:p>
            <a:endParaRPr lang="pl-PL" sz="3600" dirty="0"/>
          </a:p>
        </p:txBody>
      </p:sp>
      <p:sp>
        <p:nvSpPr>
          <p:cNvPr id="7" name="Prostokąt 6"/>
          <p:cNvSpPr/>
          <p:nvPr/>
        </p:nvSpPr>
        <p:spPr>
          <a:xfrm>
            <a:off x="1553987" y="869211"/>
            <a:ext cx="6016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STOP PRZEMOCY!</a:t>
            </a:r>
            <a:endParaRPr lang="pl-P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1026" name="Picture 2" descr="Znalezione obrazy dla zapytania smutnabu&amp;zacute;ka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013176"/>
            <a:ext cx="1478186" cy="147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445">
        <p14:prism isContent="1"/>
      </p:transition>
    </mc:Choice>
    <mc:Fallback>
      <p:transition spd="slow" advTm="744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 descr="Znalezione obrazy dla zapytania plotkowanie obrazek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32856"/>
            <a:ext cx="3528392" cy="3096344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6" name="Symbol zastępczy zawartości 5" descr="Znalezione obrazy dla zapytania plotkowanie obrazek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132856"/>
            <a:ext cx="3816424" cy="3096344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8" name="Prostokąt 7"/>
          <p:cNvSpPr/>
          <p:nvPr/>
        </p:nvSpPr>
        <p:spPr>
          <a:xfrm>
            <a:off x="1331640" y="620688"/>
            <a:ext cx="57967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STOP PRZEMOCY</a:t>
            </a:r>
            <a:endParaRPr lang="pl-P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009">
        <p14:prism isContent="1"/>
      </p:transition>
    </mc:Choice>
    <mc:Fallback>
      <p:transition spd="slow" advTm="800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95536" y="2708920"/>
            <a:ext cx="5050904" cy="4306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3500" dirty="0" smtClean="0"/>
              <a:t>Jeśli </a:t>
            </a:r>
            <a:r>
              <a:rPr lang="pl-PL" sz="3500" dirty="0"/>
              <a:t>widziałeś, że ktoś krzywdzi drugą osobę, że ją poniża, przezywa lub bije </a:t>
            </a:r>
            <a:r>
              <a:rPr lang="pl-PL" sz="3500" dirty="0" smtClean="0"/>
              <a:t/>
            </a:r>
            <a:br>
              <a:rPr lang="pl-PL" sz="3500" dirty="0" smtClean="0"/>
            </a:br>
            <a:r>
              <a:rPr lang="pl-PL" sz="3500" dirty="0" smtClean="0"/>
              <a:t>– </a:t>
            </a:r>
            <a:r>
              <a:rPr lang="pl-PL" sz="3500" b="1" dirty="0"/>
              <a:t>NIE ŚPIJ!!!  </a:t>
            </a:r>
          </a:p>
          <a:p>
            <a:pPr>
              <a:buNone/>
            </a:pPr>
            <a:r>
              <a:rPr lang="pl-PL" sz="3500" dirty="0"/>
              <a:t> </a:t>
            </a:r>
          </a:p>
          <a:p>
            <a:endParaRPr lang="pl-PL" dirty="0"/>
          </a:p>
        </p:txBody>
      </p:sp>
      <p:pic>
        <p:nvPicPr>
          <p:cNvPr id="5" name="Symbol zastępczy zawartości 4" descr="Znalezione obrazy dla zapytania stop   obrazek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573016"/>
            <a:ext cx="2520281" cy="2369841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251520" y="260648"/>
            <a:ext cx="878497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WSZYSCY </a:t>
            </a:r>
            <a:br>
              <a:rPr lang="pl-PL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pl-PL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MUSIMY REAGOWAĆ </a:t>
            </a:r>
          </a:p>
          <a:p>
            <a:pPr algn="ctr"/>
            <a:r>
              <a:rPr lang="pl-PL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NA PRZEMOC</a:t>
            </a:r>
            <a:endParaRPr lang="pl-PL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717">
        <p14:prism isContent="1"/>
      </p:transition>
    </mc:Choice>
    <mc:Fallback>
      <p:transition spd="slow" advTm="671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51520" y="1484784"/>
            <a:ext cx="6408712" cy="4525963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Porozmawiaj </a:t>
            </a:r>
            <a:r>
              <a:rPr lang="pl-PL" dirty="0"/>
              <a:t>z osobą dorosłą: nauczycielem, pedagogiem szkolnym lub rodzicem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endParaRPr lang="pl-PL" sz="1100" dirty="0"/>
          </a:p>
          <a:p>
            <a:r>
              <a:rPr lang="pl-PL" dirty="0" smtClean="0"/>
              <a:t>Sam </a:t>
            </a:r>
            <a:r>
              <a:rPr lang="pl-PL" dirty="0"/>
              <a:t>zwróć uwagę, krytykując agresywne zachowanie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endParaRPr lang="pl-PL" sz="1100" dirty="0"/>
          </a:p>
          <a:p>
            <a:r>
              <a:rPr lang="pl-PL" dirty="0" smtClean="0"/>
              <a:t>Namów </a:t>
            </a:r>
            <a:r>
              <a:rPr lang="pl-PL" dirty="0"/>
              <a:t>kolegów, by i oni zwracali uwagę tym, którzy dokuczają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endParaRPr lang="pl-PL" sz="1100" dirty="0"/>
          </a:p>
          <a:p>
            <a:r>
              <a:rPr lang="pl-PL" dirty="0" smtClean="0"/>
              <a:t>Porozmawiaj </a:t>
            </a:r>
            <a:r>
              <a:rPr lang="pl-PL" dirty="0"/>
              <a:t>z osobą dotkniętą przemocą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endParaRPr lang="pl-PL" sz="1100" dirty="0"/>
          </a:p>
          <a:p>
            <a:r>
              <a:rPr lang="pl-PL" dirty="0" smtClean="0"/>
              <a:t>Zrób </a:t>
            </a:r>
            <a:r>
              <a:rPr lang="pl-PL" dirty="0"/>
              <a:t>w klasie lub szkole kampanię przeciwko przemocy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endParaRPr lang="pl-PL" sz="1100" dirty="0"/>
          </a:p>
          <a:p>
            <a:r>
              <a:rPr lang="pl-PL" dirty="0" smtClean="0"/>
              <a:t>Zaproponuj </a:t>
            </a:r>
            <a:r>
              <a:rPr lang="pl-PL" dirty="0"/>
              <a:t>wychowawcy przeprowadzenie lekcji wychowawczej na ten temat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endParaRPr lang="pl-PL" sz="1300" dirty="0"/>
          </a:p>
          <a:p>
            <a:r>
              <a:rPr lang="pl-PL" dirty="0" smtClean="0"/>
              <a:t>Nie wolno </a:t>
            </a:r>
            <a:r>
              <a:rPr lang="pl-PL" dirty="0"/>
              <a:t>być biernym i pozwalać na to,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by </a:t>
            </a:r>
            <a:r>
              <a:rPr lang="pl-PL" dirty="0"/>
              <a:t>komukolwiek działa się krzywda.</a:t>
            </a:r>
          </a:p>
          <a:p>
            <a:endParaRPr lang="pl-PL" dirty="0"/>
          </a:p>
        </p:txBody>
      </p:sp>
      <p:pic>
        <p:nvPicPr>
          <p:cNvPr id="5" name="Symbol zastępczy zawartości 4" descr="Znalezione obrazy dla zapytania rozmowa  obrazek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7006" y="3501008"/>
            <a:ext cx="2016224" cy="2160240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7" name="Prostokąt 6"/>
          <p:cNvSpPr/>
          <p:nvPr/>
        </p:nvSpPr>
        <p:spPr>
          <a:xfrm>
            <a:off x="899592" y="404664"/>
            <a:ext cx="683552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CO MOŻESZ ZROBIĆ?</a:t>
            </a:r>
            <a:endParaRPr lang="pl-PL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405">
        <p14:prism isContent="1"/>
      </p:transition>
    </mc:Choice>
    <mc:Fallback>
      <p:transition spd="slow" advTm="2440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434</TotalTime>
  <Words>234</Words>
  <Application>Microsoft Office PowerPoint</Application>
  <PresentationFormat>Pokaz na ekranie (4:3)</PresentationFormat>
  <Paragraphs>49</Paragraphs>
  <Slides>11</Slides>
  <Notes>1</Notes>
  <HiddenSlides>0</HiddenSlides>
  <MMClips>1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Hol</vt:lpstr>
      <vt:lpstr>Prezentacja programu PowerPoint</vt:lpstr>
      <vt:lpstr>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 Netografia  https://encryptedtbn0.gstatic.com/images?q=tbn:ANd9GcQYRHKUK4t_xQIvUb4flNn_bdW6BuV9JLQe8FyqW0BnxuM0Yvup  https://encrypted-tbn1.gstatic.com/images?q=tbn:ANd9GcRFSySHhv-rrIPZNSBdVu8GfYQA2_fjq3pTskaCUdqaERyfUdx-  https://encrypted-tbn0.gstatic.com/images?q=tbn:ANd9GcTaNeTQYWNBqFD7-9zCGTHCOMQdSi75stDO67qXlX1tAw8G-mY1Vg  https://encrypted-tbn0.gstatic.com/images?q=tbn:ANd9GcRDUEzzhvu3rf5q0x-so04kwkqF-qxrFVhZ5OZq1_uGhw3ylIjS8Z4Juw  https://www.google.pl/imgres  https://encrypted-tbn2.gstatic.com/images?q=tbn:ANd9GcRBxe0YU_NJPUEkOjTtD869apWyPUOWynDelqi1uJDy4-vTDNPz  https://encrypted-tbn1.gstatic.com/images?q=tbn:ANd9GcQxT0atgaKS2TK08n-xHVaJVOHYXJ8JR8UTIA0WzKyRZY6FtjWI  http://www.torun.pl/pl/reagujmy-na-przemoc  </vt:lpstr>
      <vt:lpstr>       Adam Pytka     kl. VI C  Szkoła Podstawowa nr 28  z Oddziałami Integracyjnymi  im. Synów Pułku Ziemi Lubelskiej w Lublinie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PRZEMOCY</dc:title>
  <dc:creator>Ja</dc:creator>
  <cp:lastModifiedBy>n</cp:lastModifiedBy>
  <cp:revision>25</cp:revision>
  <dcterms:created xsi:type="dcterms:W3CDTF">2016-09-24T14:08:26Z</dcterms:created>
  <dcterms:modified xsi:type="dcterms:W3CDTF">2016-09-30T07:55:48Z</dcterms:modified>
</cp:coreProperties>
</file>